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2208" y="84"/>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a:t>Click to edit Master title style</a:t>
            </a:r>
            <a:endParaRPr lang="en-GB"/>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0892C434-14DC-44D1-AD2C-57AEDE15A344}" type="datetimeFigureOut">
              <a:rPr lang="en-GB" smtClean="0"/>
              <a:t>26/02/2017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969B09B-B442-4EB6-BDA3-CB3DC40627EC}" type="slidenum">
              <a:rPr lang="en-GB" smtClean="0"/>
              <a:t>‹#›</a:t>
            </a:fld>
            <a:endParaRPr lang="en-GB"/>
          </a:p>
        </p:txBody>
      </p:sp>
    </p:spTree>
    <p:extLst>
      <p:ext uri="{BB962C8B-B14F-4D97-AF65-F5344CB8AC3E}">
        <p14:creationId xmlns:p14="http://schemas.microsoft.com/office/powerpoint/2010/main" val="8256019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892C434-14DC-44D1-AD2C-57AEDE15A344}" type="datetimeFigureOut">
              <a:rPr lang="en-GB" smtClean="0"/>
              <a:t>26/02/2017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969B09B-B442-4EB6-BDA3-CB3DC40627EC}" type="slidenum">
              <a:rPr lang="en-GB" smtClean="0"/>
              <a:t>‹#›</a:t>
            </a:fld>
            <a:endParaRPr lang="en-GB"/>
          </a:p>
        </p:txBody>
      </p:sp>
    </p:spTree>
    <p:extLst>
      <p:ext uri="{BB962C8B-B14F-4D97-AF65-F5344CB8AC3E}">
        <p14:creationId xmlns:p14="http://schemas.microsoft.com/office/powerpoint/2010/main" val="27995017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892C434-14DC-44D1-AD2C-57AEDE15A344}" type="datetimeFigureOut">
              <a:rPr lang="en-GB" smtClean="0"/>
              <a:t>26/02/2017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969B09B-B442-4EB6-BDA3-CB3DC40627EC}" type="slidenum">
              <a:rPr lang="en-GB" smtClean="0"/>
              <a:t>‹#›</a:t>
            </a:fld>
            <a:endParaRPr lang="en-GB"/>
          </a:p>
        </p:txBody>
      </p:sp>
    </p:spTree>
    <p:extLst>
      <p:ext uri="{BB962C8B-B14F-4D97-AF65-F5344CB8AC3E}">
        <p14:creationId xmlns:p14="http://schemas.microsoft.com/office/powerpoint/2010/main" val="2574009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892C434-14DC-44D1-AD2C-57AEDE15A344}" type="datetimeFigureOut">
              <a:rPr lang="en-GB" smtClean="0"/>
              <a:t>26/02/2017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969B09B-B442-4EB6-BDA3-CB3DC40627EC}" type="slidenum">
              <a:rPr lang="en-GB" smtClean="0"/>
              <a:t>‹#›</a:t>
            </a:fld>
            <a:endParaRPr lang="en-GB"/>
          </a:p>
        </p:txBody>
      </p:sp>
    </p:spTree>
    <p:extLst>
      <p:ext uri="{BB962C8B-B14F-4D97-AF65-F5344CB8AC3E}">
        <p14:creationId xmlns:p14="http://schemas.microsoft.com/office/powerpoint/2010/main" val="11979555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892C434-14DC-44D1-AD2C-57AEDE15A344}" type="datetimeFigureOut">
              <a:rPr lang="en-GB" smtClean="0"/>
              <a:t>26/02/2017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969B09B-B442-4EB6-BDA3-CB3DC40627EC}" type="slidenum">
              <a:rPr lang="en-GB" smtClean="0"/>
              <a:t>‹#›</a:t>
            </a:fld>
            <a:endParaRPr lang="en-GB"/>
          </a:p>
        </p:txBody>
      </p:sp>
    </p:spTree>
    <p:extLst>
      <p:ext uri="{BB962C8B-B14F-4D97-AF65-F5344CB8AC3E}">
        <p14:creationId xmlns:p14="http://schemas.microsoft.com/office/powerpoint/2010/main" val="16522684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0892C434-14DC-44D1-AD2C-57AEDE15A344}" type="datetimeFigureOut">
              <a:rPr lang="en-GB" smtClean="0"/>
              <a:t>26/02/2017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969B09B-B442-4EB6-BDA3-CB3DC40627EC}" type="slidenum">
              <a:rPr lang="en-GB" smtClean="0"/>
              <a:t>‹#›</a:t>
            </a:fld>
            <a:endParaRPr lang="en-GB"/>
          </a:p>
        </p:txBody>
      </p:sp>
    </p:spTree>
    <p:extLst>
      <p:ext uri="{BB962C8B-B14F-4D97-AF65-F5344CB8AC3E}">
        <p14:creationId xmlns:p14="http://schemas.microsoft.com/office/powerpoint/2010/main" val="14232590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0892C434-14DC-44D1-AD2C-57AEDE15A344}" type="datetimeFigureOut">
              <a:rPr lang="en-GB" smtClean="0"/>
              <a:t>26/02/2017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969B09B-B442-4EB6-BDA3-CB3DC40627EC}" type="slidenum">
              <a:rPr lang="en-GB" smtClean="0"/>
              <a:t>‹#›</a:t>
            </a:fld>
            <a:endParaRPr lang="en-GB"/>
          </a:p>
        </p:txBody>
      </p:sp>
    </p:spTree>
    <p:extLst>
      <p:ext uri="{BB962C8B-B14F-4D97-AF65-F5344CB8AC3E}">
        <p14:creationId xmlns:p14="http://schemas.microsoft.com/office/powerpoint/2010/main" val="2209386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0892C434-14DC-44D1-AD2C-57AEDE15A344}" type="datetimeFigureOut">
              <a:rPr lang="en-GB" smtClean="0"/>
              <a:t>26/02/2017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969B09B-B442-4EB6-BDA3-CB3DC40627EC}" type="slidenum">
              <a:rPr lang="en-GB" smtClean="0"/>
              <a:t>‹#›</a:t>
            </a:fld>
            <a:endParaRPr lang="en-GB"/>
          </a:p>
        </p:txBody>
      </p:sp>
    </p:spTree>
    <p:extLst>
      <p:ext uri="{BB962C8B-B14F-4D97-AF65-F5344CB8AC3E}">
        <p14:creationId xmlns:p14="http://schemas.microsoft.com/office/powerpoint/2010/main" val="18775633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92C434-14DC-44D1-AD2C-57AEDE15A344}" type="datetimeFigureOut">
              <a:rPr lang="en-GB" smtClean="0"/>
              <a:t>26/02/2017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969B09B-B442-4EB6-BDA3-CB3DC40627EC}" type="slidenum">
              <a:rPr lang="en-GB" smtClean="0"/>
              <a:t>‹#›</a:t>
            </a:fld>
            <a:endParaRPr lang="en-GB"/>
          </a:p>
        </p:txBody>
      </p:sp>
    </p:spTree>
    <p:extLst>
      <p:ext uri="{BB962C8B-B14F-4D97-AF65-F5344CB8AC3E}">
        <p14:creationId xmlns:p14="http://schemas.microsoft.com/office/powerpoint/2010/main" val="26364856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892C434-14DC-44D1-AD2C-57AEDE15A344}" type="datetimeFigureOut">
              <a:rPr lang="en-GB" smtClean="0"/>
              <a:t>26/02/2017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969B09B-B442-4EB6-BDA3-CB3DC40627EC}" type="slidenum">
              <a:rPr lang="en-GB" smtClean="0"/>
              <a:t>‹#›</a:t>
            </a:fld>
            <a:endParaRPr lang="en-GB"/>
          </a:p>
        </p:txBody>
      </p:sp>
    </p:spTree>
    <p:extLst>
      <p:ext uri="{BB962C8B-B14F-4D97-AF65-F5344CB8AC3E}">
        <p14:creationId xmlns:p14="http://schemas.microsoft.com/office/powerpoint/2010/main" val="5106152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892C434-14DC-44D1-AD2C-57AEDE15A344}" type="datetimeFigureOut">
              <a:rPr lang="en-GB" smtClean="0"/>
              <a:t>26/02/2017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969B09B-B442-4EB6-BDA3-CB3DC40627EC}" type="slidenum">
              <a:rPr lang="en-GB" smtClean="0"/>
              <a:t>‹#›</a:t>
            </a:fld>
            <a:endParaRPr lang="en-GB"/>
          </a:p>
        </p:txBody>
      </p:sp>
    </p:spTree>
    <p:extLst>
      <p:ext uri="{BB962C8B-B14F-4D97-AF65-F5344CB8AC3E}">
        <p14:creationId xmlns:p14="http://schemas.microsoft.com/office/powerpoint/2010/main" val="32672877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0892C434-14DC-44D1-AD2C-57AEDE15A344}" type="datetimeFigureOut">
              <a:rPr lang="en-GB" smtClean="0"/>
              <a:t>26/02/2017</a:t>
            </a:fld>
            <a:endParaRPr lang="en-GB"/>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8969B09B-B442-4EB6-BDA3-CB3DC40627EC}" type="slidenum">
              <a:rPr lang="en-GB" smtClean="0"/>
              <a:t>‹#›</a:t>
            </a:fld>
            <a:endParaRPr lang="en-GB"/>
          </a:p>
        </p:txBody>
      </p:sp>
    </p:spTree>
    <p:extLst>
      <p:ext uri="{BB962C8B-B14F-4D97-AF65-F5344CB8AC3E}">
        <p14:creationId xmlns:p14="http://schemas.microsoft.com/office/powerpoint/2010/main" val="3839650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188640" y="4748933"/>
            <a:ext cx="1944216" cy="4143547"/>
          </a:xfrm>
          <a:prstGeom prst="rect">
            <a:avLst/>
          </a:prstGeom>
          <a:ln>
            <a:solidFill>
              <a:schemeClr val="tx1"/>
            </a:solidFill>
          </a:ln>
        </p:spPr>
        <p:txBody>
          <a:bodyPr vert="horz" lIns="91440" tIns="45720" rIns="91440" bIns="45720" rtlCol="0" anchor="t">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1400"/>
              <a:t>Circle your sticky dog’s features</a:t>
            </a:r>
            <a:br>
              <a:rPr lang="en-GB" sz="1400"/>
            </a:br>
            <a:br>
              <a:rPr lang="en-GB" sz="1400"/>
            </a:br>
            <a:r>
              <a:rPr lang="en-GB" sz="1400"/>
              <a:t>Colour: </a:t>
            </a:r>
            <a:r>
              <a:rPr lang="en-GB" sz="1400" u="sng"/>
              <a:t>red/brown/blue</a:t>
            </a:r>
            <a:br>
              <a:rPr lang="en-GB" sz="1400" u="sng"/>
            </a:br>
            <a:r>
              <a:rPr lang="en-GB" sz="1400"/>
              <a:t>Leg length: </a:t>
            </a:r>
            <a:r>
              <a:rPr lang="en-GB" sz="1400" u="sng"/>
              <a:t>long/short</a:t>
            </a:r>
            <a:br>
              <a:rPr lang="en-GB" sz="1400" u="sng"/>
            </a:br>
            <a:r>
              <a:rPr lang="en-GB" sz="1400"/>
              <a:t>Hair length: </a:t>
            </a:r>
            <a:r>
              <a:rPr lang="en-GB" sz="1400" u="sng"/>
              <a:t>long/short</a:t>
            </a:r>
            <a:br>
              <a:rPr lang="en-GB" sz="1400" u="sng"/>
            </a:br>
            <a:r>
              <a:rPr lang="en-GB" sz="1400"/>
              <a:t>Tail: </a:t>
            </a:r>
            <a:r>
              <a:rPr lang="en-GB" sz="1400" u="sng"/>
              <a:t>Long tail/short tail</a:t>
            </a:r>
            <a:br>
              <a:rPr lang="en-GB" sz="1400" u="sng"/>
            </a:br>
            <a:r>
              <a:rPr lang="en-GB" sz="1400"/>
              <a:t>Teeth: </a:t>
            </a:r>
            <a:r>
              <a:rPr lang="en-GB" sz="1400" u="sng"/>
              <a:t>Sharp and spiky/ Flat and grinding</a:t>
            </a:r>
            <a:br>
              <a:rPr lang="en-GB" sz="1400" u="sng"/>
            </a:br>
            <a:r>
              <a:rPr lang="en-GB" sz="1400"/>
              <a:t>Ears: </a:t>
            </a:r>
            <a:r>
              <a:rPr lang="en-GB" sz="1400" u="sng"/>
              <a:t>pointy ears/floppy ears</a:t>
            </a:r>
            <a:endParaRPr lang="en-GB" sz="1400" u="sng" dirty="0"/>
          </a:p>
        </p:txBody>
      </p:sp>
      <p:sp>
        <p:nvSpPr>
          <p:cNvPr id="6" name="Subtitle 2"/>
          <p:cNvSpPr txBox="1">
            <a:spLocks/>
          </p:cNvSpPr>
          <p:nvPr/>
        </p:nvSpPr>
        <p:spPr>
          <a:xfrm>
            <a:off x="2276872" y="4745135"/>
            <a:ext cx="4392488" cy="2736306"/>
          </a:xfrm>
          <a:prstGeom prst="rect">
            <a:avLst/>
          </a:prstGeom>
          <a:ln>
            <a:solidFill>
              <a:schemeClr val="tx1"/>
            </a:solidFill>
          </a:ln>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GB" sz="2000" dirty="0">
                <a:solidFill>
                  <a:schemeClr val="tx1"/>
                </a:solidFill>
              </a:rPr>
              <a:t>Draw your sticky dog here:</a:t>
            </a:r>
          </a:p>
        </p:txBody>
      </p:sp>
      <p:sp>
        <p:nvSpPr>
          <p:cNvPr id="7" name="Title 1"/>
          <p:cNvSpPr txBox="1">
            <a:spLocks/>
          </p:cNvSpPr>
          <p:nvPr/>
        </p:nvSpPr>
        <p:spPr>
          <a:xfrm>
            <a:off x="2276872" y="7641599"/>
            <a:ext cx="4392488" cy="1250882"/>
          </a:xfrm>
          <a:prstGeom prst="rect">
            <a:avLst/>
          </a:prstGeom>
          <a:ln>
            <a:solidFill>
              <a:schemeClr val="tx1"/>
            </a:solidFill>
          </a:ln>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1400" dirty="0"/>
              <a:t>Keep a tally of the number of sticky dogs you have here using straight lines. Start with 10. </a:t>
            </a:r>
          </a:p>
          <a:p>
            <a:pPr algn="l"/>
            <a:r>
              <a:rPr lang="en-GB" sz="1400" dirty="0"/>
              <a:t>IIIIIIIIII</a:t>
            </a:r>
          </a:p>
          <a:p>
            <a:pPr algn="l"/>
            <a:endParaRPr lang="en-GB" sz="1800" u="sng" dirty="0"/>
          </a:p>
        </p:txBody>
      </p:sp>
      <p:sp>
        <p:nvSpPr>
          <p:cNvPr id="8" name="Title 7"/>
          <p:cNvSpPr>
            <a:spLocks noGrp="1"/>
          </p:cNvSpPr>
          <p:nvPr>
            <p:ph type="ctrTitle"/>
          </p:nvPr>
        </p:nvSpPr>
        <p:spPr/>
        <p:txBody>
          <a:bodyPr/>
          <a:lstStyle/>
          <a:p>
            <a:endParaRPr lang="en-GB"/>
          </a:p>
        </p:txBody>
      </p:sp>
      <p:sp>
        <p:nvSpPr>
          <p:cNvPr id="9" name="Subtitle 8"/>
          <p:cNvSpPr>
            <a:spLocks noGrp="1"/>
          </p:cNvSpPr>
          <p:nvPr>
            <p:ph type="subTitle" idx="1"/>
          </p:nvPr>
        </p:nvSpPr>
        <p:spPr/>
        <p:txBody>
          <a:bodyPr/>
          <a:lstStyle/>
          <a:p>
            <a:endParaRPr lang="en-GB"/>
          </a:p>
        </p:txBody>
      </p:sp>
      <p:sp>
        <p:nvSpPr>
          <p:cNvPr id="10" name="Title 1"/>
          <p:cNvSpPr txBox="1">
            <a:spLocks/>
          </p:cNvSpPr>
          <p:nvPr/>
        </p:nvSpPr>
        <p:spPr>
          <a:xfrm>
            <a:off x="197024" y="111302"/>
            <a:ext cx="1944216" cy="4143547"/>
          </a:xfrm>
          <a:prstGeom prst="rect">
            <a:avLst/>
          </a:prstGeom>
          <a:ln>
            <a:solidFill>
              <a:schemeClr val="tx1"/>
            </a:solidFill>
          </a:ln>
        </p:spPr>
        <p:txBody>
          <a:bodyPr vert="horz" lIns="91440" tIns="45720" rIns="91440" bIns="45720" rtlCol="0" anchor="t">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1400"/>
              <a:t>Circle your sticky dog’s features</a:t>
            </a:r>
            <a:br>
              <a:rPr lang="en-GB" sz="1400"/>
            </a:br>
            <a:br>
              <a:rPr lang="en-GB" sz="1400"/>
            </a:br>
            <a:r>
              <a:rPr lang="en-GB" sz="1400"/>
              <a:t>Colour: </a:t>
            </a:r>
            <a:r>
              <a:rPr lang="en-GB" sz="1400" u="sng"/>
              <a:t>red/brown/blue</a:t>
            </a:r>
            <a:br>
              <a:rPr lang="en-GB" sz="1400" u="sng"/>
            </a:br>
            <a:r>
              <a:rPr lang="en-GB" sz="1400"/>
              <a:t>Leg length: </a:t>
            </a:r>
            <a:r>
              <a:rPr lang="en-GB" sz="1400" u="sng"/>
              <a:t>long/short</a:t>
            </a:r>
            <a:br>
              <a:rPr lang="en-GB" sz="1400" u="sng"/>
            </a:br>
            <a:r>
              <a:rPr lang="en-GB" sz="1400"/>
              <a:t>Hair length: </a:t>
            </a:r>
            <a:r>
              <a:rPr lang="en-GB" sz="1400" u="sng"/>
              <a:t>long/short</a:t>
            </a:r>
            <a:br>
              <a:rPr lang="en-GB" sz="1400" u="sng"/>
            </a:br>
            <a:r>
              <a:rPr lang="en-GB" sz="1400"/>
              <a:t>Tail: </a:t>
            </a:r>
            <a:r>
              <a:rPr lang="en-GB" sz="1400" u="sng"/>
              <a:t>Long tail/short tail</a:t>
            </a:r>
            <a:br>
              <a:rPr lang="en-GB" sz="1400" u="sng"/>
            </a:br>
            <a:r>
              <a:rPr lang="en-GB" sz="1400"/>
              <a:t>Teeth: </a:t>
            </a:r>
            <a:r>
              <a:rPr lang="en-GB" sz="1400" u="sng"/>
              <a:t>Sharp and spiky/ Flat and grinding</a:t>
            </a:r>
            <a:br>
              <a:rPr lang="en-GB" sz="1400" u="sng"/>
            </a:br>
            <a:r>
              <a:rPr lang="en-GB" sz="1400"/>
              <a:t>Ears: </a:t>
            </a:r>
            <a:r>
              <a:rPr lang="en-GB" sz="1400" u="sng"/>
              <a:t>pointy ears/floppy ears</a:t>
            </a:r>
            <a:endParaRPr lang="en-GB" sz="1400" u="sng" dirty="0"/>
          </a:p>
        </p:txBody>
      </p:sp>
      <p:sp>
        <p:nvSpPr>
          <p:cNvPr id="11" name="Subtitle 2"/>
          <p:cNvSpPr txBox="1">
            <a:spLocks/>
          </p:cNvSpPr>
          <p:nvPr/>
        </p:nvSpPr>
        <p:spPr>
          <a:xfrm>
            <a:off x="2285256" y="107504"/>
            <a:ext cx="4392488" cy="2736306"/>
          </a:xfrm>
          <a:prstGeom prst="rect">
            <a:avLst/>
          </a:prstGeom>
          <a:ln>
            <a:solidFill>
              <a:schemeClr val="tx1"/>
            </a:solidFill>
          </a:ln>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GB" sz="2000" dirty="0">
                <a:solidFill>
                  <a:schemeClr val="tx1"/>
                </a:solidFill>
              </a:rPr>
              <a:t>Draw your sticky dog here:</a:t>
            </a:r>
          </a:p>
        </p:txBody>
      </p:sp>
      <p:sp>
        <p:nvSpPr>
          <p:cNvPr id="12" name="Title 1"/>
          <p:cNvSpPr txBox="1">
            <a:spLocks/>
          </p:cNvSpPr>
          <p:nvPr/>
        </p:nvSpPr>
        <p:spPr>
          <a:xfrm>
            <a:off x="2285256" y="3003968"/>
            <a:ext cx="4392488" cy="1250882"/>
          </a:xfrm>
          <a:prstGeom prst="rect">
            <a:avLst/>
          </a:prstGeom>
          <a:ln>
            <a:solidFill>
              <a:schemeClr val="tx1"/>
            </a:solidFill>
          </a:ln>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1400" dirty="0"/>
              <a:t>Keep a tally of the number of sticky dogs you have here using straight lines. Start with 10. </a:t>
            </a:r>
          </a:p>
          <a:p>
            <a:pPr algn="l"/>
            <a:r>
              <a:rPr lang="en-GB" sz="1400" dirty="0"/>
              <a:t>IIIIIIIIII</a:t>
            </a:r>
          </a:p>
          <a:p>
            <a:pPr algn="l"/>
            <a:endParaRPr lang="en-GB" sz="1800" u="sng" dirty="0"/>
          </a:p>
        </p:txBody>
      </p:sp>
    </p:spTree>
    <p:extLst>
      <p:ext uri="{BB962C8B-B14F-4D97-AF65-F5344CB8AC3E}">
        <p14:creationId xmlns:p14="http://schemas.microsoft.com/office/powerpoint/2010/main" val="11512225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4634" y="155509"/>
            <a:ext cx="6480720" cy="8352928"/>
          </a:xfrm>
          <a:ln>
            <a:solidFill>
              <a:schemeClr val="tx1"/>
            </a:solidFill>
          </a:ln>
        </p:spPr>
        <p:txBody>
          <a:bodyPr>
            <a:normAutofit fontScale="55000" lnSpcReduction="20000"/>
          </a:bodyPr>
          <a:lstStyle/>
          <a:p>
            <a:pPr algn="l"/>
            <a:r>
              <a:rPr lang="en-GB" sz="2000" dirty="0">
                <a:solidFill>
                  <a:schemeClr val="tx1"/>
                </a:solidFill>
              </a:rPr>
              <a:t>Welcome to the land of sticky dogs.</a:t>
            </a:r>
          </a:p>
          <a:p>
            <a:pPr algn="l"/>
            <a:r>
              <a:rPr lang="en-GB" sz="2000" dirty="0">
                <a:solidFill>
                  <a:schemeClr val="tx1"/>
                </a:solidFill>
              </a:rPr>
              <a:t>Tall sticky dogs, short sticky dogs. Sticky dogs with long legs and spiky teeth. Sticky dogs with floppy ears and some with big, sharp claws. A huge variety of sticky dogs all living in their sticky dog land.</a:t>
            </a:r>
          </a:p>
          <a:p>
            <a:pPr algn="l"/>
            <a:endParaRPr lang="en-GB" sz="2000" dirty="0">
              <a:solidFill>
                <a:schemeClr val="tx1"/>
              </a:solidFill>
            </a:endParaRPr>
          </a:p>
          <a:p>
            <a:pPr algn="l"/>
            <a:r>
              <a:rPr lang="en-GB" sz="2000" dirty="0">
                <a:solidFill>
                  <a:schemeClr val="tx1"/>
                </a:solidFill>
              </a:rPr>
              <a:t>Make sure that you now have ten sticky dogs tallied onto your page. We are going to follow the story of your sticky dog.</a:t>
            </a:r>
          </a:p>
          <a:p>
            <a:pPr algn="l"/>
            <a:endParaRPr lang="en-GB" sz="2000" dirty="0">
              <a:solidFill>
                <a:schemeClr val="tx1"/>
              </a:solidFill>
            </a:endParaRPr>
          </a:p>
          <a:p>
            <a:pPr algn="l"/>
            <a:r>
              <a:rPr lang="en-GB" sz="2000" b="1" dirty="0">
                <a:solidFill>
                  <a:schemeClr val="tx1"/>
                </a:solidFill>
              </a:rPr>
              <a:t>1</a:t>
            </a:r>
            <a:r>
              <a:rPr lang="en-GB" sz="2000" b="1" baseline="30000" dirty="0">
                <a:solidFill>
                  <a:schemeClr val="tx1"/>
                </a:solidFill>
              </a:rPr>
              <a:t>st</a:t>
            </a:r>
            <a:r>
              <a:rPr lang="en-GB" sz="2000" b="1" dirty="0">
                <a:solidFill>
                  <a:schemeClr val="tx1"/>
                </a:solidFill>
              </a:rPr>
              <a:t> generation sticky dogs: </a:t>
            </a:r>
            <a:r>
              <a:rPr lang="en-GB" sz="2000" dirty="0">
                <a:solidFill>
                  <a:schemeClr val="tx1"/>
                </a:solidFill>
              </a:rPr>
              <a:t>It’s the height of summer, the hottest summer that has ever been and temperatures soar at 38 degrees. Sticky dogs with long hair suffer from dehydration. Short haired sticky dogs, however, roam around freely and don’t get too hot.</a:t>
            </a:r>
          </a:p>
          <a:p>
            <a:pPr algn="l"/>
            <a:endParaRPr lang="en-GB" sz="2000" dirty="0">
              <a:solidFill>
                <a:schemeClr val="tx1"/>
              </a:solidFill>
            </a:endParaRPr>
          </a:p>
          <a:p>
            <a:pPr algn="l"/>
            <a:r>
              <a:rPr lang="en-GB" sz="2000" b="1" dirty="0">
                <a:solidFill>
                  <a:schemeClr val="tx1"/>
                </a:solidFill>
              </a:rPr>
              <a:t>If your sticky dog has long hair they can’t keep cool and some die without having babies; lose 3 sticky dogs. If your sticky dog has short hair it is more likely to survive and reproduce; gain an extra 3 sticky dogs.</a:t>
            </a:r>
          </a:p>
          <a:p>
            <a:pPr algn="l"/>
            <a:endParaRPr lang="en-GB" sz="2000" dirty="0">
              <a:solidFill>
                <a:schemeClr val="tx1"/>
              </a:solidFill>
            </a:endParaRPr>
          </a:p>
          <a:p>
            <a:pPr algn="l"/>
            <a:r>
              <a:rPr lang="en-GB" sz="2000" b="1" dirty="0">
                <a:solidFill>
                  <a:schemeClr val="tx1"/>
                </a:solidFill>
              </a:rPr>
              <a:t>2</a:t>
            </a:r>
            <a:r>
              <a:rPr lang="en-GB" sz="2000" b="1" baseline="30000" dirty="0">
                <a:solidFill>
                  <a:schemeClr val="tx1"/>
                </a:solidFill>
              </a:rPr>
              <a:t>nd</a:t>
            </a:r>
            <a:r>
              <a:rPr lang="en-GB" sz="2000" b="1" dirty="0">
                <a:solidFill>
                  <a:schemeClr val="tx1"/>
                </a:solidFill>
              </a:rPr>
              <a:t> generation</a:t>
            </a:r>
            <a:r>
              <a:rPr lang="en-GB" sz="2000" dirty="0">
                <a:solidFill>
                  <a:schemeClr val="tx1"/>
                </a:solidFill>
              </a:rPr>
              <a:t>:  The offspring of your first sticky dogs roam the land and food is plentiful. The sticky dogs are happy. However, forest fires spring up, ravaging the land and consuming everything in their wake. Long legged sticky dogs are able to run quickly and are better able to out-run the spreading fires. Short legged sticky dogs, sadly, are more likely to be consumed by the flames. </a:t>
            </a:r>
          </a:p>
          <a:p>
            <a:pPr algn="l"/>
            <a:endParaRPr lang="en-GB" sz="2000" dirty="0">
              <a:solidFill>
                <a:schemeClr val="tx1"/>
              </a:solidFill>
            </a:endParaRPr>
          </a:p>
          <a:p>
            <a:pPr algn="l"/>
            <a:r>
              <a:rPr lang="en-GB" sz="2000" b="1" dirty="0">
                <a:solidFill>
                  <a:schemeClr val="tx1"/>
                </a:solidFill>
              </a:rPr>
              <a:t>Long-legged sticky dogs are more likely to survive  and reproduce; gain 4 sticky dogs. Short-legged sticky dogs sadly lose out – lose 3 </a:t>
            </a:r>
            <a:r>
              <a:rPr lang="en-GB" sz="2000" b="1" dirty="0" err="1">
                <a:solidFill>
                  <a:schemeClr val="tx1"/>
                </a:solidFill>
              </a:rPr>
              <a:t>stickies</a:t>
            </a:r>
            <a:r>
              <a:rPr lang="en-GB" sz="2000" b="1" dirty="0">
                <a:solidFill>
                  <a:schemeClr val="tx1"/>
                </a:solidFill>
              </a:rPr>
              <a:t>. </a:t>
            </a:r>
          </a:p>
          <a:p>
            <a:pPr algn="l"/>
            <a:endParaRPr lang="en-GB" sz="2000" dirty="0">
              <a:solidFill>
                <a:schemeClr val="tx1"/>
              </a:solidFill>
            </a:endParaRPr>
          </a:p>
          <a:p>
            <a:pPr algn="l"/>
            <a:r>
              <a:rPr lang="en-GB" sz="2000" b="1" dirty="0">
                <a:solidFill>
                  <a:schemeClr val="tx1"/>
                </a:solidFill>
              </a:rPr>
              <a:t>3</a:t>
            </a:r>
            <a:r>
              <a:rPr lang="en-GB" sz="2000" b="1" baseline="30000" dirty="0">
                <a:solidFill>
                  <a:schemeClr val="tx1"/>
                </a:solidFill>
              </a:rPr>
              <a:t>rd</a:t>
            </a:r>
            <a:r>
              <a:rPr lang="en-GB" sz="2000" b="1" dirty="0">
                <a:solidFill>
                  <a:schemeClr val="tx1"/>
                </a:solidFill>
              </a:rPr>
              <a:t> generation: </a:t>
            </a:r>
            <a:r>
              <a:rPr lang="en-GB" sz="2000" dirty="0">
                <a:solidFill>
                  <a:schemeClr val="tx1"/>
                </a:solidFill>
              </a:rPr>
              <a:t>The great grand-dogs of your first sticky dogs are now in charge. It’s springtime and blood-sucking ear mites are in breeding season. Sticky dogs with long tails  can swish away the flying monsters although having pointy ears are makes  some sticky dogs an easy target.</a:t>
            </a:r>
          </a:p>
          <a:p>
            <a:pPr algn="l"/>
            <a:endParaRPr lang="en-GB" sz="2000" dirty="0">
              <a:solidFill>
                <a:schemeClr val="tx1"/>
              </a:solidFill>
            </a:endParaRPr>
          </a:p>
          <a:p>
            <a:pPr algn="l"/>
            <a:r>
              <a:rPr lang="en-GB" sz="2000" b="1" dirty="0">
                <a:solidFill>
                  <a:schemeClr val="tx1"/>
                </a:solidFill>
              </a:rPr>
              <a:t>If your sticky dog has a long tail it is more likely to reproduce than those with a short tail. Long haired sticky dogs, gain 5 dogs, short haired sticky dogs gain three. If your sticky dog has pointy ears, halve in number, if your sticky dog has floppy ears, double in number. </a:t>
            </a:r>
            <a:r>
              <a:rPr lang="en-GB" sz="2000" dirty="0">
                <a:solidFill>
                  <a:schemeClr val="tx1"/>
                </a:solidFill>
              </a:rPr>
              <a:t> </a:t>
            </a:r>
          </a:p>
          <a:p>
            <a:pPr algn="l"/>
            <a:endParaRPr lang="en-GB" sz="2000" dirty="0">
              <a:solidFill>
                <a:schemeClr val="tx1"/>
              </a:solidFill>
            </a:endParaRPr>
          </a:p>
          <a:p>
            <a:pPr algn="l"/>
            <a:r>
              <a:rPr lang="en-GB" sz="2000" b="1" dirty="0">
                <a:solidFill>
                  <a:schemeClr val="tx1"/>
                </a:solidFill>
              </a:rPr>
              <a:t>4</a:t>
            </a:r>
            <a:r>
              <a:rPr lang="en-GB" sz="2000" b="1" baseline="30000" dirty="0">
                <a:solidFill>
                  <a:schemeClr val="tx1"/>
                </a:solidFill>
              </a:rPr>
              <a:t>th</a:t>
            </a:r>
            <a:r>
              <a:rPr lang="en-GB" sz="2000" b="1" dirty="0">
                <a:solidFill>
                  <a:schemeClr val="tx1"/>
                </a:solidFill>
              </a:rPr>
              <a:t> generation:</a:t>
            </a:r>
            <a:r>
              <a:rPr lang="en-GB" sz="2000" dirty="0">
                <a:solidFill>
                  <a:schemeClr val="tx1"/>
                </a:solidFill>
              </a:rPr>
              <a:t> The great </a:t>
            </a:r>
            <a:r>
              <a:rPr lang="en-GB" sz="2000" dirty="0" err="1">
                <a:solidFill>
                  <a:schemeClr val="tx1"/>
                </a:solidFill>
              </a:rPr>
              <a:t>great</a:t>
            </a:r>
            <a:r>
              <a:rPr lang="en-GB" sz="2000" dirty="0">
                <a:solidFill>
                  <a:schemeClr val="tx1"/>
                </a:solidFill>
              </a:rPr>
              <a:t> grand-dogs of your first sticky dogs pound along. It’s been a tough year and the normal food source of the sticky dog (sticky zebra) are few and far between and sticky dogs have had to look for new things to eat. Luckily, Sticky Dog Land also has a large number of sticky-trees which grow sticky nuts. Not quite as tasty as the zebra but very nutritious.  </a:t>
            </a:r>
          </a:p>
          <a:p>
            <a:pPr algn="l"/>
            <a:endParaRPr lang="en-GB" sz="2000" dirty="0">
              <a:solidFill>
                <a:schemeClr val="tx1"/>
              </a:solidFill>
            </a:endParaRPr>
          </a:p>
          <a:p>
            <a:pPr algn="l"/>
            <a:r>
              <a:rPr lang="en-GB" sz="2000" b="1" dirty="0">
                <a:solidFill>
                  <a:schemeClr val="tx1"/>
                </a:solidFill>
              </a:rPr>
              <a:t>Sticky dogs with flat grinding teeth are able to grind away at the hard shells of the sticky nut to get to the nutty prize. Sticky dogs with sharp pointing teeth aren’t so lucky so many go hungry and die. If your sticky dogs have sharp teeth, lose 4 sticky dogs. If your sticky dogs have grinding teeth gain an extra 10.</a:t>
            </a:r>
          </a:p>
          <a:p>
            <a:pPr algn="l"/>
            <a:endParaRPr lang="en-GB" sz="2000" b="1" dirty="0">
              <a:solidFill>
                <a:schemeClr val="tx1"/>
              </a:solidFill>
            </a:endParaRPr>
          </a:p>
          <a:p>
            <a:pPr algn="l"/>
            <a:r>
              <a:rPr lang="en-GB" sz="2000" b="1" dirty="0">
                <a:solidFill>
                  <a:schemeClr val="tx1"/>
                </a:solidFill>
              </a:rPr>
              <a:t>5</a:t>
            </a:r>
            <a:r>
              <a:rPr lang="en-GB" sz="2000" b="1" baseline="30000" dirty="0">
                <a:solidFill>
                  <a:schemeClr val="tx1"/>
                </a:solidFill>
              </a:rPr>
              <a:t>th</a:t>
            </a:r>
            <a:r>
              <a:rPr lang="en-GB" sz="2000" b="1" dirty="0">
                <a:solidFill>
                  <a:schemeClr val="tx1"/>
                </a:solidFill>
              </a:rPr>
              <a:t> generation and our story is coming to an end</a:t>
            </a:r>
            <a:r>
              <a:rPr lang="en-GB" sz="2000" dirty="0">
                <a:solidFill>
                  <a:schemeClr val="tx1"/>
                </a:solidFill>
              </a:rPr>
              <a:t>: </a:t>
            </a:r>
            <a:r>
              <a:rPr lang="en-GB" sz="2000" dirty="0" err="1">
                <a:solidFill>
                  <a:schemeClr val="tx1"/>
                </a:solidFill>
              </a:rPr>
              <a:t>Shhhhh</a:t>
            </a:r>
            <a:r>
              <a:rPr lang="en-GB" sz="2000" dirty="0">
                <a:solidFill>
                  <a:schemeClr val="tx1"/>
                </a:solidFill>
              </a:rPr>
              <a:t>! A new predator is on the loose and it finds sticky dogs </a:t>
            </a:r>
            <a:r>
              <a:rPr lang="en-GB" sz="2000" dirty="0" err="1">
                <a:solidFill>
                  <a:schemeClr val="tx1"/>
                </a:solidFill>
              </a:rPr>
              <a:t>veeeery</a:t>
            </a:r>
            <a:r>
              <a:rPr lang="en-GB" sz="2000" dirty="0">
                <a:solidFill>
                  <a:schemeClr val="tx1"/>
                </a:solidFill>
              </a:rPr>
              <a:t> tasty. Long legs won’t help, nor will good hearing. The only thing that might save you is camouflage. Red sticky dogs blend in a little with the red flowers on the top of the sticky-trees. Brown sticky dogs are the masters of disguise and look just like the tree trunks of all the </a:t>
            </a:r>
            <a:r>
              <a:rPr lang="en-GB" sz="2000" dirty="0" err="1">
                <a:solidFill>
                  <a:schemeClr val="tx1"/>
                </a:solidFill>
              </a:rPr>
              <a:t>vegitation</a:t>
            </a:r>
            <a:r>
              <a:rPr lang="en-GB" sz="2000" dirty="0">
                <a:solidFill>
                  <a:schemeClr val="tx1"/>
                </a:solidFill>
              </a:rPr>
              <a:t> found in sticky-dog land. Blue sticky dogs, you stick out like a sore thumb and will make a very tasty meal. Red sticky dogs, gain 5, blue sticky dogs lose 5, brown sticky dogs double in number. </a:t>
            </a:r>
          </a:p>
          <a:p>
            <a:pPr algn="l"/>
            <a:endParaRPr lang="en-GB" sz="2000" dirty="0">
              <a:solidFill>
                <a:schemeClr val="tx1"/>
              </a:solidFill>
            </a:endParaRPr>
          </a:p>
          <a:p>
            <a:pPr algn="l"/>
            <a:r>
              <a:rPr lang="en-GB" sz="2000" dirty="0">
                <a:solidFill>
                  <a:schemeClr val="tx1"/>
                </a:solidFill>
              </a:rPr>
              <a:t>Now count up the number of sticky dog you have at the end of 5 generations.</a:t>
            </a:r>
          </a:p>
        </p:txBody>
      </p:sp>
      <p:sp>
        <p:nvSpPr>
          <p:cNvPr id="5" name="Title 4"/>
          <p:cNvSpPr>
            <a:spLocks noGrp="1"/>
          </p:cNvSpPr>
          <p:nvPr>
            <p:ph type="ctrTitle"/>
          </p:nvPr>
        </p:nvSpPr>
        <p:spPr/>
        <p:txBody>
          <a:bodyPr/>
          <a:lstStyle/>
          <a:p>
            <a:endParaRPr lang="en-GB"/>
          </a:p>
        </p:txBody>
      </p:sp>
    </p:spTree>
    <p:extLst>
      <p:ext uri="{BB962C8B-B14F-4D97-AF65-F5344CB8AC3E}">
        <p14:creationId xmlns:p14="http://schemas.microsoft.com/office/powerpoint/2010/main" val="25448243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TotalTime>
  <Words>746</Words>
  <Application>Microsoft Office PowerPoint</Application>
  <PresentationFormat>On-screen Show (4:3)</PresentationFormat>
  <Paragraphs>32</Paragraphs>
  <Slides>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Calibri</vt:lpstr>
      <vt:lpstr>Office Theme</vt:lpstr>
      <vt:lpstr>PowerPoint Presentation</vt:lpstr>
      <vt:lpstr>PowerPoint Presentation</vt:lpstr>
    </vt:vector>
  </TitlesOfParts>
  <Company>School21</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Select your sticky dog’s features  Colour: red/green/blue Leg length: long/short Hair length: long/short Tail: Long tail/short tail Nails: Sharp claws/flat claws Teeth: Sharp and spiky/ Flat and grinding</dc:title>
  <dc:creator>Heather Birtwistle</dc:creator>
  <cp:lastModifiedBy>Matt</cp:lastModifiedBy>
  <cp:revision>7</cp:revision>
  <dcterms:created xsi:type="dcterms:W3CDTF">2014-08-29T12:39:42Z</dcterms:created>
  <dcterms:modified xsi:type="dcterms:W3CDTF">2017-02-26T14:14:49Z</dcterms:modified>
</cp:coreProperties>
</file>