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14"/>
  </p:notesMasterIdLst>
  <p:sldIdLst>
    <p:sldId id="449" r:id="rId2"/>
    <p:sldId id="310" r:id="rId3"/>
    <p:sldId id="500" r:id="rId4"/>
    <p:sldId id="491" r:id="rId5"/>
    <p:sldId id="492" r:id="rId6"/>
    <p:sldId id="493" r:id="rId7"/>
    <p:sldId id="494" r:id="rId8"/>
    <p:sldId id="495" r:id="rId9"/>
    <p:sldId id="496" r:id="rId10"/>
    <p:sldId id="498" r:id="rId11"/>
    <p:sldId id="497" r:id="rId12"/>
    <p:sldId id="499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39" autoAdjust="0"/>
    <p:restoredTop sz="94660"/>
  </p:normalViewPr>
  <p:slideViewPr>
    <p:cSldViewPr>
      <p:cViewPr varScale="1">
        <p:scale>
          <a:sx n="60" d="100"/>
          <a:sy n="60" d="100"/>
        </p:scale>
        <p:origin x="1452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aeme Hall" userId="22643374-f912-4153-8e9e-09616e9aab90" providerId="ADAL" clId="{4C656C92-A66E-45FF-97B1-E73A6EA521AF}"/>
    <pc:docChg chg="modSld">
      <pc:chgData name="Graeme Hall" userId="22643374-f912-4153-8e9e-09616e9aab90" providerId="ADAL" clId="{4C656C92-A66E-45FF-97B1-E73A6EA521AF}" dt="2024-05-13T12:56:32.200" v="2" actId="20577"/>
      <pc:docMkLst>
        <pc:docMk/>
      </pc:docMkLst>
      <pc:sldChg chg="modSp mod">
        <pc:chgData name="Graeme Hall" userId="22643374-f912-4153-8e9e-09616e9aab90" providerId="ADAL" clId="{4C656C92-A66E-45FF-97B1-E73A6EA521AF}" dt="2024-05-13T12:55:47.991" v="1" actId="20577"/>
        <pc:sldMkLst>
          <pc:docMk/>
          <pc:sldMk cId="782257323" sldId="310"/>
        </pc:sldMkLst>
        <pc:spChg chg="mod">
          <ac:chgData name="Graeme Hall" userId="22643374-f912-4153-8e9e-09616e9aab90" providerId="ADAL" clId="{4C656C92-A66E-45FF-97B1-E73A6EA521AF}" dt="2024-05-13T12:55:47.991" v="1" actId="20577"/>
          <ac:spMkLst>
            <pc:docMk/>
            <pc:sldMk cId="782257323" sldId="310"/>
            <ac:spMk id="7" creationId="{00000000-0000-0000-0000-000000000000}"/>
          </ac:spMkLst>
        </pc:spChg>
      </pc:sldChg>
      <pc:sldChg chg="modSp mod">
        <pc:chgData name="Graeme Hall" userId="22643374-f912-4153-8e9e-09616e9aab90" providerId="ADAL" clId="{4C656C92-A66E-45FF-97B1-E73A6EA521AF}" dt="2024-05-13T12:55:31.168" v="0" actId="20577"/>
        <pc:sldMkLst>
          <pc:docMk/>
          <pc:sldMk cId="2665866536" sldId="449"/>
        </pc:sldMkLst>
        <pc:spChg chg="mod">
          <ac:chgData name="Graeme Hall" userId="22643374-f912-4153-8e9e-09616e9aab90" providerId="ADAL" clId="{4C656C92-A66E-45FF-97B1-E73A6EA521AF}" dt="2024-05-13T12:55:31.168" v="0" actId="20577"/>
          <ac:spMkLst>
            <pc:docMk/>
            <pc:sldMk cId="2665866536" sldId="449"/>
            <ac:spMk id="2" creationId="{00000000-0000-0000-0000-000000000000}"/>
          </ac:spMkLst>
        </pc:spChg>
      </pc:sldChg>
      <pc:sldChg chg="modSp mod">
        <pc:chgData name="Graeme Hall" userId="22643374-f912-4153-8e9e-09616e9aab90" providerId="ADAL" clId="{4C656C92-A66E-45FF-97B1-E73A6EA521AF}" dt="2024-05-13T12:56:32.200" v="2" actId="20577"/>
        <pc:sldMkLst>
          <pc:docMk/>
          <pc:sldMk cId="437365825" sldId="498"/>
        </pc:sldMkLst>
        <pc:spChg chg="mod">
          <ac:chgData name="Graeme Hall" userId="22643374-f912-4153-8e9e-09616e9aab90" providerId="ADAL" clId="{4C656C92-A66E-45FF-97B1-E73A6EA521AF}" dt="2024-05-13T12:56:32.200" v="2" actId="20577"/>
          <ac:spMkLst>
            <pc:docMk/>
            <pc:sldMk cId="437365825" sldId="498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17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noProof="0"/>
              <a:t>Click to edit Master text styles</a:t>
            </a:r>
          </a:p>
          <a:p>
            <a:pPr lvl="1"/>
            <a:r>
              <a:rPr lang="en-GB" altLang="en-US" noProof="0"/>
              <a:t>Second level</a:t>
            </a:r>
          </a:p>
          <a:p>
            <a:pPr lvl="2"/>
            <a:r>
              <a:rPr lang="en-GB" altLang="en-US" noProof="0"/>
              <a:t>Third level</a:t>
            </a:r>
          </a:p>
          <a:p>
            <a:pPr lvl="3"/>
            <a:r>
              <a:rPr lang="en-GB" altLang="en-US" noProof="0"/>
              <a:t>Fourth level</a:t>
            </a:r>
          </a:p>
          <a:p>
            <a:pPr lvl="4"/>
            <a:r>
              <a:rPr lang="en-GB" altLang="en-US" noProof="0"/>
              <a:t>Fifth level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E26F409F-2AD8-4B35-93E4-86FCF9AD241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00895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B388F978-A461-4852-9FDA-3ACC740FD71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0994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8A278-2D5A-4F73-8D3F-1CBCF95924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9202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8CC3FB-9E82-4F08-BFDD-09B47EC9E6F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735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7C54A-30B4-4FEB-8877-996A9AA5DC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BC926EDE-DE6C-4486-ADFD-787C0EB554A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6162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86B627-6625-43DD-8008-2BCBC387F6E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41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19242-A774-4A20-AE91-77B0F1FF920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418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B775F-2B13-4B66-A2B5-9DE8CD885C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846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60362-2E71-41CD-8477-9DF2D15436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89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2AF71B-6BFC-4D11-A956-F98751F3E62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581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BD55DD-8128-41CF-90A6-76080E93B0C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5225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8EDBFDF2-7960-4046-BEE3-119A9D8E8A2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018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8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769" y="2477294"/>
            <a:ext cx="889248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4400" dirty="0"/>
              <a:t>Title: </a:t>
            </a:r>
            <a:r>
              <a:rPr lang="en-GB" sz="4400" u="sng" dirty="0"/>
              <a:t>Natural selection</a:t>
            </a:r>
            <a:r>
              <a:rPr lang="en-GB" sz="4400" dirty="0"/>
              <a:t>		</a:t>
            </a:r>
            <a:br>
              <a:rPr lang="en-GB" sz="3100" dirty="0"/>
            </a:br>
            <a:br>
              <a:rPr lang="en-GB" sz="3100" dirty="0"/>
            </a:br>
            <a:br>
              <a:rPr lang="en-GB" sz="31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br>
              <a:rPr lang="en-GB" sz="2700" dirty="0"/>
            </a:br>
            <a:endParaRPr lang="en-GB" sz="49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4158" y="4159320"/>
            <a:ext cx="878033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  <a:latin typeface="Rockwell"/>
                <a:ea typeface="Verdana" panose="020B0604030504040204" pitchFamily="34" charset="0"/>
                <a:cs typeface="Verdana" panose="020B0604030504040204" pitchFamily="34" charset="0"/>
              </a:rPr>
              <a:t>State the name of each animal above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C000"/>
                </a:solidFill>
                <a:latin typeface="Rockwell"/>
                <a:ea typeface="Verdana" panose="020B0604030504040204" pitchFamily="34" charset="0"/>
                <a:cs typeface="Verdana" panose="020B0604030504040204" pitchFamily="34" charset="0"/>
              </a:rPr>
              <a:t>Describe the environment of each animal above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B050"/>
                </a:solidFill>
                <a:latin typeface="Rockwell"/>
                <a:ea typeface="Verdana" panose="020B0604030504040204" pitchFamily="34" charset="0"/>
                <a:cs typeface="Verdana" panose="020B0604030504040204" pitchFamily="34" charset="0"/>
              </a:rPr>
              <a:t>Explain the features of each animal – e.g. fins for swimming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7030A0"/>
                </a:solidFill>
                <a:latin typeface="Rockwell"/>
                <a:ea typeface="Verdana" panose="020B0604030504040204" pitchFamily="34" charset="0"/>
                <a:cs typeface="Verdana" panose="020B0604030504040204" pitchFamily="34" charset="0"/>
              </a:rPr>
              <a:t>Link the features of each animal to their success within their particular environment – e.g. Would a dolphin be successful in the trees? Why not?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7030A0"/>
              </a:solidFill>
              <a:latin typeface="Rockwell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AutoShape 2" descr="Image result for dolphi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75" y="1182478"/>
            <a:ext cx="2390775" cy="1914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840" y="1182478"/>
            <a:ext cx="2509356" cy="193429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r="34437"/>
          <a:stretch/>
        </p:blipFill>
        <p:spPr>
          <a:xfrm>
            <a:off x="5940152" y="1182479"/>
            <a:ext cx="2376264" cy="204002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79581" y="3212976"/>
            <a:ext cx="8368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Starter: </a:t>
            </a:r>
            <a:r>
              <a:rPr lang="en-GB" dirty="0"/>
              <a:t>Each of these animals lives in very different environments, and display very different features. In your books answer the questions below:</a:t>
            </a:r>
          </a:p>
        </p:txBody>
      </p:sp>
    </p:spTree>
    <p:extLst>
      <p:ext uri="{BB962C8B-B14F-4D97-AF65-F5344CB8AC3E}">
        <p14:creationId xmlns:p14="http://schemas.microsoft.com/office/powerpoint/2010/main" val="2665866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772400" cy="1609344"/>
          </a:xfrm>
        </p:spPr>
        <p:txBody>
          <a:bodyPr/>
          <a:lstStyle/>
          <a:p>
            <a:r>
              <a:rPr lang="en-GB" u="sng" dirty="0"/>
              <a:t>Another example - Peppered moths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8"/>
            <a:ext cx="8748464" cy="4050792"/>
          </a:xfrm>
        </p:spPr>
        <p:txBody>
          <a:bodyPr/>
          <a:lstStyle/>
          <a:p>
            <a:r>
              <a:rPr lang="en-GB" dirty="0"/>
              <a:t>Dramatic changes to an organisms environment can make evolution occur quickly:</a:t>
            </a:r>
          </a:p>
          <a:p>
            <a:pPr lvl="1"/>
            <a:r>
              <a:rPr lang="en-GB" dirty="0"/>
              <a:t>Before the industrial revolution most peppered moths in Britain were pale in colour, helping them to blend into the tree bark </a:t>
            </a:r>
          </a:p>
          <a:p>
            <a:pPr lvl="1"/>
            <a:r>
              <a:rPr lang="en-GB" dirty="0"/>
              <a:t>A few peppered moths were dark in colour, these were easily seen and eaten by birds </a:t>
            </a:r>
          </a:p>
          <a:p>
            <a:pPr lvl="1"/>
            <a:r>
              <a:rPr lang="en-GB" dirty="0"/>
              <a:t>After the industrial revolution many trees became covered in soot and became dark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How do you think this may have changed the population of peppered moths?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771038"/>
            <a:ext cx="2520280" cy="1890210"/>
          </a:xfrm>
          <a:prstGeom prst="rect">
            <a:avLst/>
          </a:prstGeom>
        </p:spPr>
      </p:pic>
      <p:pic>
        <p:nvPicPr>
          <p:cNvPr id="5" name="MS90038826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470475" y="6356174"/>
            <a:ext cx="144016" cy="144016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978545" y="6315631"/>
            <a:ext cx="6659562" cy="2524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3300"/>
              </a:gs>
            </a:gsLst>
            <a:lin ang="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978545" y="6315631"/>
            <a:ext cx="6659562" cy="2524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851920" y="5460254"/>
            <a:ext cx="1270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4800" dirty="0"/>
              <a:t>End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1351" y="3781003"/>
            <a:ext cx="2795025" cy="20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772400" cy="1609344"/>
          </a:xfrm>
        </p:spPr>
        <p:txBody>
          <a:bodyPr/>
          <a:lstStyle/>
          <a:p>
            <a:r>
              <a:rPr lang="en-GB" u="sng" dirty="0"/>
              <a:t>Natural selection – Sticky dogs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112" y="980728"/>
            <a:ext cx="7200800" cy="5236945"/>
          </a:xfrm>
          <a:prstGeom prst="rect">
            <a:avLst/>
          </a:prstGeom>
        </p:spPr>
      </p:pic>
      <p:pic>
        <p:nvPicPr>
          <p:cNvPr id="5" name="MS90038826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319514" y="6421871"/>
            <a:ext cx="144016" cy="144016"/>
          </a:xfrm>
          <a:prstGeom prst="rect">
            <a:avLst/>
          </a:prstGeom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827584" y="6381328"/>
            <a:ext cx="6659562" cy="2524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3300"/>
              </a:gs>
            </a:gsLst>
            <a:lin ang="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827584" y="6381328"/>
            <a:ext cx="6659562" cy="2524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700959" y="5525951"/>
            <a:ext cx="1270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4800" dirty="0">
                <a:solidFill>
                  <a:srgbClr val="000000"/>
                </a:solidFill>
                <a:latin typeface="Arial" charset="0"/>
                <a:cs typeface="Arial" charset="0"/>
              </a:rPr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218484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raffic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9" y="1045008"/>
            <a:ext cx="3385791" cy="326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94" y="-124560"/>
            <a:ext cx="8315338" cy="1609344"/>
          </a:xfrm>
        </p:spPr>
        <p:txBody>
          <a:bodyPr/>
          <a:lstStyle/>
          <a:p>
            <a:r>
              <a:rPr lang="en-GB" u="sng" dirty="0"/>
              <a:t>Plenary – what have we learnt today?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5954" y="1484784"/>
            <a:ext cx="7104518" cy="3582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lvl="0" indent="-18288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defRPr/>
            </a:pPr>
            <a:r>
              <a:rPr lang="en-GB" sz="3600" dirty="0">
                <a:solidFill>
                  <a:srgbClr val="FF0000"/>
                </a:solidFill>
                <a:latin typeface="Rockwell"/>
              </a:rPr>
              <a:t>State the meaning of evolution</a:t>
            </a:r>
          </a:p>
          <a:p>
            <a:pPr marL="182880" lvl="0" indent="-18288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defRPr/>
            </a:pPr>
            <a:r>
              <a:rPr lang="en-GB" sz="3600" dirty="0">
                <a:solidFill>
                  <a:srgbClr val="FFC000"/>
                </a:solidFill>
                <a:latin typeface="Rockwell"/>
              </a:rPr>
              <a:t>Discuss the process of evolution </a:t>
            </a:r>
          </a:p>
          <a:p>
            <a:pPr marL="182880" lvl="0" indent="-18288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defRPr/>
            </a:pPr>
            <a:r>
              <a:rPr lang="en-GB" sz="3600" dirty="0">
                <a:solidFill>
                  <a:srgbClr val="00B050"/>
                </a:solidFill>
                <a:latin typeface="Rockwell"/>
              </a:rPr>
              <a:t>Describe the process of natural selection</a:t>
            </a:r>
          </a:p>
          <a:p>
            <a:pPr marL="182880" lvl="0" indent="-18288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defRPr/>
            </a:pPr>
            <a:r>
              <a:rPr lang="en-GB" sz="3600" dirty="0">
                <a:solidFill>
                  <a:srgbClr val="7030A0"/>
                </a:solidFill>
                <a:latin typeface="Rockwell"/>
              </a:rPr>
              <a:t>Analyse how organisms may evolve over time </a:t>
            </a:r>
          </a:p>
          <a:p>
            <a:pPr marL="182880" lvl="0" indent="-182880" eaLnBrk="1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34817">
                  <a:lumMod val="75000"/>
                </a:srgbClr>
              </a:buClr>
              <a:buSzPct val="85000"/>
              <a:buFont typeface="Arial"/>
              <a:buChar char="•"/>
              <a:defRPr/>
            </a:pPr>
            <a:endParaRPr lang="en-GB" sz="3600" dirty="0">
              <a:solidFill>
                <a:srgbClr val="00B050"/>
              </a:solidFill>
              <a:latin typeface="Rockwel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5536" y="4534088"/>
            <a:ext cx="856895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/>
              <a:t>Task:</a:t>
            </a:r>
            <a:r>
              <a:rPr lang="en-GB" sz="2000" b="1" dirty="0"/>
              <a:t> </a:t>
            </a:r>
            <a:r>
              <a:rPr lang="en-GB" sz="2000" dirty="0"/>
              <a:t>In your books write a sentence or two discussing which learning objectives you have reached today.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Are there any bits you found easy or interesting?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Are there any parts you found difficult?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How could you improve on your current knowledge.</a:t>
            </a:r>
          </a:p>
        </p:txBody>
      </p:sp>
    </p:spTree>
    <p:extLst>
      <p:ext uri="{BB962C8B-B14F-4D97-AF65-F5344CB8AC3E}">
        <p14:creationId xmlns:p14="http://schemas.microsoft.com/office/powerpoint/2010/main" val="3896193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660" y="1963397"/>
            <a:ext cx="8551866" cy="3649662"/>
          </a:xfr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buFont typeface="Arial"/>
              <a:buChar char="•"/>
              <a:defRPr/>
            </a:pPr>
            <a:r>
              <a:rPr lang="en-GB" sz="3600" dirty="0">
                <a:solidFill>
                  <a:srgbClr val="FF0000"/>
                </a:solidFill>
              </a:rPr>
              <a:t>State the meaning of evolution</a:t>
            </a:r>
          </a:p>
          <a:p>
            <a:pPr>
              <a:spcBef>
                <a:spcPts val="0"/>
              </a:spcBef>
              <a:buFont typeface="Arial"/>
              <a:buChar char="•"/>
              <a:defRPr/>
            </a:pPr>
            <a:r>
              <a:rPr lang="en-GB" sz="3600" dirty="0">
                <a:solidFill>
                  <a:srgbClr val="FFC000"/>
                </a:solidFill>
              </a:rPr>
              <a:t>Discuss the process of evolution </a:t>
            </a:r>
          </a:p>
          <a:p>
            <a:pPr>
              <a:spcBef>
                <a:spcPts val="0"/>
              </a:spcBef>
              <a:buFont typeface="Arial"/>
              <a:buChar char="•"/>
              <a:defRPr/>
            </a:pPr>
            <a:r>
              <a:rPr lang="en-GB" sz="3600" dirty="0">
                <a:solidFill>
                  <a:srgbClr val="00B050"/>
                </a:solidFill>
              </a:rPr>
              <a:t>Describe the process of natural selection</a:t>
            </a:r>
          </a:p>
          <a:p>
            <a:pPr>
              <a:spcBef>
                <a:spcPts val="0"/>
              </a:spcBef>
              <a:buFont typeface="Arial"/>
              <a:buChar char="•"/>
              <a:defRPr/>
            </a:pPr>
            <a:r>
              <a:rPr lang="en-GB" sz="3600" dirty="0">
                <a:solidFill>
                  <a:srgbClr val="7030A0"/>
                </a:solidFill>
              </a:rPr>
              <a:t>Analyse how organisms may evolve over time </a:t>
            </a:r>
            <a:endParaRPr lang="en-GB" sz="3600" b="1" dirty="0">
              <a:solidFill>
                <a:srgbClr val="7030A0"/>
              </a:solidFill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323528" y="980728"/>
            <a:ext cx="864213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sz="2800" u="sng" dirty="0">
                <a:latin typeface="Comic Sans MS" pitchFamily="66" charset="0"/>
              </a:rPr>
              <a:t>LO:</a:t>
            </a:r>
            <a:r>
              <a:rPr lang="en-GB" sz="2800" dirty="0">
                <a:latin typeface="Comic Sans MS" pitchFamily="66" charset="0"/>
              </a:rPr>
              <a:t> To describe evolution and explain the role of natural selection within the process</a:t>
            </a:r>
            <a:endParaRPr lang="en-GB" sz="28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7504" y="-171400"/>
            <a:ext cx="8309012" cy="1609344"/>
          </a:xfrm>
        </p:spPr>
        <p:txBody>
          <a:bodyPr/>
          <a:lstStyle/>
          <a:p>
            <a:r>
              <a:rPr lang="en-GB" dirty="0"/>
              <a:t>Title: </a:t>
            </a:r>
            <a:r>
              <a:rPr lang="en-GB" u="sng" dirty="0"/>
              <a:t>Natural Selection</a:t>
            </a:r>
            <a:r>
              <a:rPr lang="en-GB" dirty="0"/>
              <a:t>		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782257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424936" cy="1609344"/>
          </a:xfrm>
        </p:spPr>
        <p:txBody>
          <a:bodyPr/>
          <a:lstStyle/>
          <a:p>
            <a:r>
              <a:rPr lang="en-GB" u="sng" dirty="0"/>
              <a:t>What is evolution?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6270" b="18598"/>
          <a:stretch/>
        </p:blipFill>
        <p:spPr>
          <a:xfrm>
            <a:off x="899592" y="3717032"/>
            <a:ext cx="6633481" cy="280831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124744"/>
            <a:ext cx="3653107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sosceles Triangle 7"/>
          <p:cNvSpPr/>
          <p:nvPr/>
        </p:nvSpPr>
        <p:spPr>
          <a:xfrm>
            <a:off x="6030162" y="1988840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25400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9" name="Isosceles Triangle 8"/>
          <p:cNvSpPr/>
          <p:nvPr/>
        </p:nvSpPr>
        <p:spPr>
          <a:xfrm flipV="1">
            <a:off x="6030162" y="404664"/>
            <a:ext cx="2232248" cy="1548172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25400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0" name="Pentagon 9"/>
          <p:cNvSpPr/>
          <p:nvPr/>
        </p:nvSpPr>
        <p:spPr>
          <a:xfrm rot="16200000">
            <a:off x="6354198" y="2726922"/>
            <a:ext cx="1584176" cy="108012"/>
          </a:xfrm>
          <a:prstGeom prst="homePlate">
            <a:avLst/>
          </a:prstGeom>
          <a:solidFill>
            <a:srgbClr val="993300"/>
          </a:solidFill>
          <a:ln w="25400" cap="flat" cmpd="sng" algn="ctr">
            <a:solidFill>
              <a:srgbClr val="9933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" name="Flowchart: Collate 10"/>
          <p:cNvSpPr/>
          <p:nvPr/>
        </p:nvSpPr>
        <p:spPr>
          <a:xfrm>
            <a:off x="5976156" y="368660"/>
            <a:ext cx="2340260" cy="3204356"/>
          </a:xfrm>
          <a:prstGeom prst="flowChartCollate">
            <a:avLst/>
          </a:prstGeom>
          <a:noFill/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1524" y="584684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GB" dirty="0">
                <a:solidFill>
                  <a:srgbClr val="000000"/>
                </a:solidFill>
                <a:latin typeface="Arial" charset="0"/>
                <a:cs typeface="Arial" charset="0"/>
              </a:rPr>
              <a:t>1 minute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511286" y="2744924"/>
            <a:ext cx="1270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4800" dirty="0">
                <a:solidFill>
                  <a:srgbClr val="000000"/>
                </a:solidFill>
                <a:latin typeface="Arial" charset="0"/>
                <a:cs typeface="Arial" charset="0"/>
              </a:rPr>
              <a:t>End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67543" y="3861048"/>
            <a:ext cx="4680521" cy="0"/>
          </a:xfrm>
          <a:prstGeom prst="straightConnector1">
            <a:avLst/>
          </a:prstGeom>
          <a:ln w="4762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234092" y="393305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885656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" dur="6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6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8424936" cy="1609344"/>
          </a:xfrm>
        </p:spPr>
        <p:txBody>
          <a:bodyPr/>
          <a:lstStyle/>
          <a:p>
            <a:r>
              <a:rPr lang="en-GB" u="sng" dirty="0"/>
              <a:t>What is evolution?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196752"/>
            <a:ext cx="8712968" cy="4050792"/>
          </a:xfrm>
        </p:spPr>
        <p:txBody>
          <a:bodyPr>
            <a:noAutofit/>
          </a:bodyPr>
          <a:lstStyle/>
          <a:p>
            <a:r>
              <a:rPr lang="en-GB" sz="3600" dirty="0"/>
              <a:t>Science has shown that species which exist today have developed over millions of years</a:t>
            </a:r>
          </a:p>
          <a:p>
            <a:r>
              <a:rPr lang="en-GB" sz="3600" dirty="0"/>
              <a:t>This process is referred to as evolution.</a:t>
            </a:r>
            <a:endParaRPr lang="en-GB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6270" b="18598"/>
          <a:stretch/>
        </p:blipFill>
        <p:spPr>
          <a:xfrm>
            <a:off x="971600" y="3501008"/>
            <a:ext cx="663348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86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43408"/>
            <a:ext cx="7772400" cy="1609344"/>
          </a:xfrm>
        </p:spPr>
        <p:txBody>
          <a:bodyPr/>
          <a:lstStyle/>
          <a:p>
            <a:r>
              <a:rPr lang="en-GB" u="sng" dirty="0"/>
              <a:t>The start of evolution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702699" cy="4050792"/>
          </a:xfrm>
        </p:spPr>
        <p:txBody>
          <a:bodyPr/>
          <a:lstStyle/>
          <a:p>
            <a:r>
              <a:rPr lang="en-GB" dirty="0"/>
              <a:t>Evolution started with unicellular organisms. </a:t>
            </a:r>
          </a:p>
          <a:p>
            <a:r>
              <a:rPr lang="en-GB" dirty="0"/>
              <a:t>These organisms, similar to bacteria, lived in water more than 300 billion years ago</a:t>
            </a:r>
          </a:p>
          <a:p>
            <a:r>
              <a:rPr lang="en-GB" dirty="0"/>
              <a:t>Overtime they evolved to become multicellular organisms</a:t>
            </a:r>
          </a:p>
          <a:p>
            <a:r>
              <a:rPr lang="en-GB" dirty="0"/>
              <a:t>Eventually this process resulted in organisms that could also live on land and in the air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31364"/>
            <a:ext cx="3600400" cy="2441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331364"/>
            <a:ext cx="3765798" cy="2367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39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171400"/>
            <a:ext cx="7772400" cy="1609344"/>
          </a:xfrm>
        </p:spPr>
        <p:txBody>
          <a:bodyPr/>
          <a:lstStyle/>
          <a:p>
            <a:r>
              <a:rPr lang="en-GB" u="sng" dirty="0"/>
              <a:t>Fossils as evidence of evolution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40" y="980728"/>
            <a:ext cx="8712968" cy="4050792"/>
          </a:xfrm>
        </p:spPr>
        <p:txBody>
          <a:bodyPr>
            <a:normAutofit/>
          </a:bodyPr>
          <a:lstStyle/>
          <a:p>
            <a:r>
              <a:rPr lang="en-GB" sz="2400" dirty="0"/>
              <a:t>The fossil record provides most of the evidence for evolution</a:t>
            </a:r>
          </a:p>
          <a:p>
            <a:r>
              <a:rPr lang="en-GB" sz="2400" dirty="0"/>
              <a:t>Fossils are the remains of plants and animals that lived many years ago</a:t>
            </a:r>
          </a:p>
          <a:p>
            <a:r>
              <a:rPr lang="en-GB" sz="2400" dirty="0"/>
              <a:t>They are preserved by natural process, and provide evidence of animals that no longer exist – such as dinosaurs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3536467"/>
            <a:ext cx="5315744" cy="2990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7205" y="3877066"/>
            <a:ext cx="3078544" cy="230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313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196568"/>
            <a:ext cx="8856984" cy="1609344"/>
          </a:xfrm>
        </p:spPr>
        <p:txBody>
          <a:bodyPr>
            <a:normAutofit/>
          </a:bodyPr>
          <a:lstStyle/>
          <a:p>
            <a:r>
              <a:rPr lang="en-GB" sz="4000" u="sng" dirty="0"/>
              <a:t>Learning checkpoint – fill in the blanks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80920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/>
              <a:t>The species on earth today have _________ over _________ of years. This process is known as _________. The process started with ____________ organisms which lived in _________, over time these evolved to become _____________. This eventually produced the animals of the ______ and ______ we observe today. Most of the evidence for evolution comes from _________.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97684" y="1125905"/>
            <a:ext cx="12745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evolved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412776"/>
            <a:ext cx="12634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millions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645788" y="1412776"/>
            <a:ext cx="14805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evolution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02764" y="1772816"/>
            <a:ext cx="163217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unicellular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8247" y="2060848"/>
            <a:ext cx="98180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851" y="2422049"/>
            <a:ext cx="19159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multicellular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21911" y="2708920"/>
            <a:ext cx="78579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land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61943" y="2734088"/>
            <a:ext cx="5517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air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69131" y="3055292"/>
            <a:ext cx="10518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>
                <a:solidFill>
                  <a:srgbClr val="00B050"/>
                </a:solidFill>
              </a:rPr>
              <a:t>fossils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5536" y="3571855"/>
            <a:ext cx="81705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unicellular, land, evolution, fossils, water, air, multicellular, evolved, millions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5536" y="4506485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>
                <a:solidFill>
                  <a:srgbClr val="7030A0"/>
                </a:solidFill>
              </a:rPr>
              <a:t>Stretch: </a:t>
            </a:r>
            <a:r>
              <a:rPr lang="en-GB" sz="2000" dirty="0">
                <a:solidFill>
                  <a:srgbClr val="7030A0"/>
                </a:solidFill>
              </a:rPr>
              <a:t>Which animal do you think humans could of evolved from? Why? What could cause organisms to evolve?</a:t>
            </a:r>
          </a:p>
        </p:txBody>
      </p:sp>
      <p:pic>
        <p:nvPicPr>
          <p:cNvPr id="15" name="MS900388269[1]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264913" y="6245664"/>
            <a:ext cx="144016" cy="144016"/>
          </a:xfrm>
          <a:prstGeom prst="rect">
            <a:avLst/>
          </a:prstGeom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72983" y="6205121"/>
            <a:ext cx="6659562" cy="252413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100000">
                <a:srgbClr val="FF3300"/>
              </a:gs>
            </a:gsLst>
            <a:lin ang="0" scaled="1"/>
          </a:gradFill>
          <a:ln w="2857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/>
            <a:endParaRPr lang="en-GB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772983" y="6205121"/>
            <a:ext cx="6659562" cy="2524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3646358" y="5349744"/>
            <a:ext cx="12700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4800" dirty="0">
                <a:solidFill>
                  <a:srgbClr val="000000"/>
                </a:solidFill>
                <a:latin typeface="Arial" charset="0"/>
                <a:cs typeface="Arial" charset="0"/>
              </a:rPr>
              <a:t>End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4470" y="4962275"/>
            <a:ext cx="1373994" cy="100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1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6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7772400" cy="1609344"/>
          </a:xfrm>
        </p:spPr>
        <p:txBody>
          <a:bodyPr/>
          <a:lstStyle/>
          <a:p>
            <a:r>
              <a:rPr lang="en-GB" u="sng" dirty="0"/>
              <a:t>How do organisms evolve?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54" y="1124744"/>
            <a:ext cx="8537418" cy="4050792"/>
          </a:xfrm>
        </p:spPr>
        <p:txBody>
          <a:bodyPr>
            <a:normAutofit/>
          </a:bodyPr>
          <a:lstStyle/>
          <a:p>
            <a:r>
              <a:rPr lang="en-GB" sz="2400" dirty="0"/>
              <a:t>Organisms evolve through a process of natural selection.</a:t>
            </a:r>
          </a:p>
          <a:p>
            <a:r>
              <a:rPr lang="en-GB" sz="2400" dirty="0"/>
              <a:t>They change slowly over time to become better adapted to their environments</a:t>
            </a:r>
          </a:p>
          <a:p>
            <a:r>
              <a:rPr lang="en-GB" sz="2400" dirty="0"/>
              <a:t>This process takes many years, as it happens over a number of generations.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3548207"/>
            <a:ext cx="4559077" cy="32546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99143" y="4149080"/>
            <a:ext cx="31030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An example is seen in the giraffe neck size</a:t>
            </a:r>
          </a:p>
          <a:p>
            <a:endParaRPr lang="en-GB" dirty="0">
              <a:solidFill>
                <a:srgbClr val="FF0000"/>
              </a:solidFill>
            </a:endParaRPr>
          </a:p>
          <a:p>
            <a:r>
              <a:rPr lang="en-GB" dirty="0">
                <a:solidFill>
                  <a:srgbClr val="FF0000"/>
                </a:solidFill>
              </a:rPr>
              <a:t>What advantage would a longer neck give the giraffe?  </a:t>
            </a:r>
          </a:p>
        </p:txBody>
      </p:sp>
    </p:spTree>
    <p:extLst>
      <p:ext uri="{BB962C8B-B14F-4D97-AF65-F5344CB8AC3E}">
        <p14:creationId xmlns:p14="http://schemas.microsoft.com/office/powerpoint/2010/main" val="10808761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-243408"/>
            <a:ext cx="7772400" cy="1609344"/>
          </a:xfrm>
        </p:spPr>
        <p:txBody>
          <a:bodyPr/>
          <a:lstStyle/>
          <a:p>
            <a:r>
              <a:rPr lang="en-GB" u="sng" dirty="0"/>
              <a:t>Iguanas – a living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5598523"/>
            <a:ext cx="881786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0000"/>
                </a:solidFill>
              </a:rPr>
              <a:t>Can you think what the driving force of the iguanas evolution was?</a:t>
            </a:r>
          </a:p>
          <a:p>
            <a:r>
              <a:rPr lang="en-GB" sz="2000" dirty="0">
                <a:solidFill>
                  <a:srgbClr val="FFC000"/>
                </a:solidFill>
              </a:rPr>
              <a:t>In what way did the iguanas features change?</a:t>
            </a:r>
          </a:p>
          <a:p>
            <a:r>
              <a:rPr lang="en-GB" sz="2000">
                <a:solidFill>
                  <a:srgbClr val="00B050"/>
                </a:solidFill>
              </a:rPr>
              <a:t>What advantages </a:t>
            </a:r>
            <a:r>
              <a:rPr lang="en-GB" sz="2000" dirty="0">
                <a:solidFill>
                  <a:srgbClr val="00B050"/>
                </a:solidFill>
              </a:rPr>
              <a:t>did it give the iguanas? </a:t>
            </a:r>
          </a:p>
        </p:txBody>
      </p:sp>
      <p:pic>
        <p:nvPicPr>
          <p:cNvPr id="4" name="Galápagos with David Attenboroug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5995" y="981010"/>
            <a:ext cx="8208912" cy="4617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0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3249</TotalTime>
  <Words>655</Words>
  <Application>Microsoft Office PowerPoint</Application>
  <PresentationFormat>On-screen Show (4:3)</PresentationFormat>
  <Paragraphs>71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Comic Sans MS</vt:lpstr>
      <vt:lpstr>Rockwell</vt:lpstr>
      <vt:lpstr>Rockwell Condensed</vt:lpstr>
      <vt:lpstr>Verdana</vt:lpstr>
      <vt:lpstr>Wingdings</vt:lpstr>
      <vt:lpstr>Wood Type</vt:lpstr>
      <vt:lpstr>Title: Natural selection                </vt:lpstr>
      <vt:lpstr>Title: Natural Selection  </vt:lpstr>
      <vt:lpstr>What is evolution?</vt:lpstr>
      <vt:lpstr>What is evolution?</vt:lpstr>
      <vt:lpstr>The start of evolution </vt:lpstr>
      <vt:lpstr>Fossils as evidence of evolution</vt:lpstr>
      <vt:lpstr>Learning checkpoint – fill in the blanks</vt:lpstr>
      <vt:lpstr>How do organisms evolve? </vt:lpstr>
      <vt:lpstr>Iguanas – a living example</vt:lpstr>
      <vt:lpstr>Another example - Peppered moths </vt:lpstr>
      <vt:lpstr>Natural selection – Sticky dogs </vt:lpstr>
      <vt:lpstr>Plenary – what have we learnt today?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Motion</dc:title>
  <dc:creator>Andrew Laycock</dc:creator>
  <cp:lastModifiedBy>GH</cp:lastModifiedBy>
  <cp:revision>459</cp:revision>
  <dcterms:created xsi:type="dcterms:W3CDTF">2006-03-08T12:36:57Z</dcterms:created>
  <dcterms:modified xsi:type="dcterms:W3CDTF">2024-05-13T12:56:42Z</dcterms:modified>
</cp:coreProperties>
</file>