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329" r:id="rId5"/>
    <p:sldId id="330" r:id="rId6"/>
    <p:sldId id="310" r:id="rId7"/>
    <p:sldId id="309" r:id="rId8"/>
    <p:sldId id="336" r:id="rId9"/>
    <p:sldId id="324" r:id="rId10"/>
    <p:sldId id="321" r:id="rId11"/>
    <p:sldId id="326" r:id="rId12"/>
    <p:sldId id="331" r:id="rId13"/>
    <p:sldId id="332" r:id="rId14"/>
    <p:sldId id="319" r:id="rId15"/>
    <p:sldId id="316" r:id="rId16"/>
    <p:sldId id="333" r:id="rId17"/>
    <p:sldId id="314" r:id="rId18"/>
    <p:sldId id="320" r:id="rId19"/>
    <p:sldId id="334" r:id="rId20"/>
    <p:sldId id="317" r:id="rId21"/>
    <p:sldId id="318" r:id="rId22"/>
    <p:sldId id="308" r:id="rId23"/>
    <p:sldId id="307" r:id="rId24"/>
    <p:sldId id="301" r:id="rId25"/>
    <p:sldId id="303" r:id="rId26"/>
    <p:sldId id="328" r:id="rId27"/>
    <p:sldId id="335" r:id="rId28"/>
    <p:sldId id="32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2F6B1-2B31-49F9-B19B-ECC2B240BBCB}" v="210" dt="2021-05-13T22:22:21.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38" autoAdjust="0"/>
    <p:restoredTop sz="94856"/>
  </p:normalViewPr>
  <p:slideViewPr>
    <p:cSldViewPr snapToGrid="0">
      <p:cViewPr varScale="1">
        <p:scale>
          <a:sx n="120" d="100"/>
          <a:sy n="120" d="100"/>
        </p:scale>
        <p:origin x="456" y="184"/>
      </p:cViewPr>
      <p:guideLst/>
    </p:cSldViewPr>
  </p:slideViewPr>
  <p:notesTextViewPr>
    <p:cViewPr>
      <p:scale>
        <a:sx n="1" d="1"/>
        <a:sy n="1" d="1"/>
      </p:scale>
      <p:origin x="0" y="0"/>
    </p:cViewPr>
  </p:notesTextViewPr>
  <p:sorterViewPr>
    <p:cViewPr varScale="1">
      <p:scale>
        <a:sx n="140" d="100"/>
        <a:sy n="140" d="100"/>
      </p:scale>
      <p:origin x="0" y="-27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3B282-F820-4E35-BEC5-CA9E4F181BAC}" type="datetimeFigureOut">
              <a:rPr lang="en-GB" smtClean="0"/>
              <a:t>13/06/2023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64098-BC3F-432B-BAB4-D5DE3C46F08F}" type="slidenum">
              <a:rPr lang="en-GB" smtClean="0"/>
              <a:t>‹#›</a:t>
            </a:fld>
            <a:endParaRPr lang="en-GB"/>
          </a:p>
        </p:txBody>
      </p:sp>
    </p:spTree>
    <p:extLst>
      <p:ext uri="{BB962C8B-B14F-4D97-AF65-F5344CB8AC3E}">
        <p14:creationId xmlns:p14="http://schemas.microsoft.com/office/powerpoint/2010/main" val="269877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0CFB7-9B7A-4266-AB89-9B97AACBD0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DCB78F-F98D-455B-A0E0-B2FDC59FCE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2B3BDA-BDA7-4DC6-B6AD-F7E299D6AD98}"/>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5" name="Footer Placeholder 4">
            <a:extLst>
              <a:ext uri="{FF2B5EF4-FFF2-40B4-BE49-F238E27FC236}">
                <a16:creationId xmlns:a16="http://schemas.microsoft.com/office/drawing/2014/main" id="{687E003A-7F31-49BA-AA1C-0B854CFF4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DC00B8-3D42-4BD2-9A2D-C650E370865F}"/>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332574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3EA3-9B32-48CC-A725-4C4DFA320AE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06E65-D228-4DF1-9146-AF0430A70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14DAEA-C1A7-4CEF-8128-9862A1D15596}"/>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5" name="Footer Placeholder 4">
            <a:extLst>
              <a:ext uri="{FF2B5EF4-FFF2-40B4-BE49-F238E27FC236}">
                <a16:creationId xmlns:a16="http://schemas.microsoft.com/office/drawing/2014/main" id="{5CB16C59-7D41-4782-93D0-F1AAE1F29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824E6A-79A2-44C4-8AAC-108FA09AAC86}"/>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76944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DB09E-9E17-47E5-AA20-B8FA6B87AE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FE879F-3400-43C1-97A9-1B9FD7F47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E49541-2DC5-470E-BA56-DF574BE027A9}"/>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5" name="Footer Placeholder 4">
            <a:extLst>
              <a:ext uri="{FF2B5EF4-FFF2-40B4-BE49-F238E27FC236}">
                <a16:creationId xmlns:a16="http://schemas.microsoft.com/office/drawing/2014/main" id="{9C1422D0-A30F-4095-887B-C73872C372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0790D8-9B4F-4AE4-A9B2-49FFD827C7A9}"/>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298945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047E-09F6-4CE9-B3B3-0CF01E2BB2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8B079E-A6C8-48D3-9EB8-2CB00E8CC2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1B9F73-7308-427D-8CE6-3E91EBC9C227}"/>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5" name="Footer Placeholder 4">
            <a:extLst>
              <a:ext uri="{FF2B5EF4-FFF2-40B4-BE49-F238E27FC236}">
                <a16:creationId xmlns:a16="http://schemas.microsoft.com/office/drawing/2014/main" id="{1558BC98-4889-4BA3-9E81-28D054DCC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596A98-6E96-43CC-9910-EBF01A0C0358}"/>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26907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AC418-C3A4-431F-B52A-E61440CDBE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1C7325-21D7-4F37-85D1-C4AE53F849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44034D-1239-4AE5-AE9B-E69CFBBA5247}"/>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5" name="Footer Placeholder 4">
            <a:extLst>
              <a:ext uri="{FF2B5EF4-FFF2-40B4-BE49-F238E27FC236}">
                <a16:creationId xmlns:a16="http://schemas.microsoft.com/office/drawing/2014/main" id="{65453222-2BAC-47B5-83A6-C4D3C54AF7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088B57-5191-43BA-8D20-63E7DE349854}"/>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73651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844F-EB40-431D-A4DE-6FD70E1889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732B17-8754-4ACB-AD4E-893CB96019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0B385A-207B-42CB-9777-DEA270CAA6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60DB163-3D04-4E36-A256-C8876FA15DF8}"/>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6" name="Footer Placeholder 5">
            <a:extLst>
              <a:ext uri="{FF2B5EF4-FFF2-40B4-BE49-F238E27FC236}">
                <a16:creationId xmlns:a16="http://schemas.microsoft.com/office/drawing/2014/main" id="{0284F3F6-8769-42B5-BAB8-99A07A7316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FB0245-1AAC-480A-AA0B-7E91FC062A81}"/>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316842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FB6E-E8CA-45FF-AF3F-BF15C34ED3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8ADBC7-95B4-47AB-BB24-5D0A0B43C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BB512-0179-47DC-B2A5-D53200C1B7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D31C8A-FE3A-4A21-A6A5-67202A5F4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A50D56-4298-4A2E-A1D8-E4BF6BE00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85D836-819C-4746-9DC7-11F826C4B365}"/>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8" name="Footer Placeholder 7">
            <a:extLst>
              <a:ext uri="{FF2B5EF4-FFF2-40B4-BE49-F238E27FC236}">
                <a16:creationId xmlns:a16="http://schemas.microsoft.com/office/drawing/2014/main" id="{37A72EBD-00D0-4AF4-99A9-AD6175CC05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4A66552-D56E-4BED-99F7-2C4255555689}"/>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34638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7D83-43CD-4200-961A-21582EB241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2BE84-7C49-4786-AFDF-DD02FF186AC0}"/>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4" name="Footer Placeholder 3">
            <a:extLst>
              <a:ext uri="{FF2B5EF4-FFF2-40B4-BE49-F238E27FC236}">
                <a16:creationId xmlns:a16="http://schemas.microsoft.com/office/drawing/2014/main" id="{86EF093E-E26F-45BB-8506-C418AD3CB9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B14379-BE15-4652-A00C-11B60E04C9FD}"/>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1175881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138A0A-2CC5-4C99-9694-F81121EDD645}"/>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3" name="Footer Placeholder 2">
            <a:extLst>
              <a:ext uri="{FF2B5EF4-FFF2-40B4-BE49-F238E27FC236}">
                <a16:creationId xmlns:a16="http://schemas.microsoft.com/office/drawing/2014/main" id="{0814547D-0324-47AB-8F34-08AD3901A43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D66424-DCA8-462C-B0F5-AED6BFA3957E}"/>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1769003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0DED-B3C2-48B3-AA61-CF6DC65A5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6E5B67-8997-4AAB-9E7A-555DB1344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47AEF1-D2E6-40E4-B5EB-F721612F9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71287A-8936-4FEB-A182-81E11F6174C0}"/>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6" name="Footer Placeholder 5">
            <a:extLst>
              <a:ext uri="{FF2B5EF4-FFF2-40B4-BE49-F238E27FC236}">
                <a16:creationId xmlns:a16="http://schemas.microsoft.com/office/drawing/2014/main" id="{48F501DB-3407-463B-AFDC-3DE5D87E77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B5077-BAF0-4E48-BACE-0D486CDB3E7F}"/>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22341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7E1E-3DC6-4ABE-B782-E0D0F3D17D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3E967F-FD37-46E4-9DF8-E6187E921A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95400AA-5E90-488C-8BCC-FEB1132A3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30F6A-D0CD-486C-8953-A3B174502486}"/>
              </a:ext>
            </a:extLst>
          </p:cNvPr>
          <p:cNvSpPr>
            <a:spLocks noGrp="1"/>
          </p:cNvSpPr>
          <p:nvPr>
            <p:ph type="dt" sz="half" idx="10"/>
          </p:nvPr>
        </p:nvSpPr>
        <p:spPr/>
        <p:txBody>
          <a:bodyPr/>
          <a:lstStyle/>
          <a:p>
            <a:fld id="{F813BE24-D01F-4DC3-A330-F2B646F1A7F2}" type="datetimeFigureOut">
              <a:rPr lang="en-GB" smtClean="0"/>
              <a:t>13/06/2023</a:t>
            </a:fld>
            <a:endParaRPr lang="en-GB"/>
          </a:p>
        </p:txBody>
      </p:sp>
      <p:sp>
        <p:nvSpPr>
          <p:cNvPr id="6" name="Footer Placeholder 5">
            <a:extLst>
              <a:ext uri="{FF2B5EF4-FFF2-40B4-BE49-F238E27FC236}">
                <a16:creationId xmlns:a16="http://schemas.microsoft.com/office/drawing/2014/main" id="{161E4B95-BB5D-428A-B06E-E0A6DE574D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D8133A-E6B5-484E-96C8-0EBC7BEF2A20}"/>
              </a:ext>
            </a:extLst>
          </p:cNvPr>
          <p:cNvSpPr>
            <a:spLocks noGrp="1"/>
          </p:cNvSpPr>
          <p:nvPr>
            <p:ph type="sldNum" sz="quarter" idx="12"/>
          </p:nvPr>
        </p:nvSpPr>
        <p:spPr/>
        <p:txBody>
          <a:bodyPr/>
          <a:lstStyle/>
          <a:p>
            <a:fld id="{19FFC7BE-7216-4F0F-9E18-DA3B52A0C480}" type="slidenum">
              <a:rPr lang="en-GB" smtClean="0"/>
              <a:t>‹#›</a:t>
            </a:fld>
            <a:endParaRPr lang="en-GB"/>
          </a:p>
        </p:txBody>
      </p:sp>
    </p:spTree>
    <p:extLst>
      <p:ext uri="{BB962C8B-B14F-4D97-AF65-F5344CB8AC3E}">
        <p14:creationId xmlns:p14="http://schemas.microsoft.com/office/powerpoint/2010/main" val="395633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3D0CD6-BADF-475E-9788-C00DF0083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CF0498-482D-4C2C-8209-FCBDE46A8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B504B-77AE-4CFC-8A5B-91C46496A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3BE24-D01F-4DC3-A330-F2B646F1A7F2}" type="datetimeFigureOut">
              <a:rPr lang="en-GB" smtClean="0"/>
              <a:t>13/06/2023</a:t>
            </a:fld>
            <a:endParaRPr lang="en-GB"/>
          </a:p>
        </p:txBody>
      </p:sp>
      <p:sp>
        <p:nvSpPr>
          <p:cNvPr id="5" name="Footer Placeholder 4">
            <a:extLst>
              <a:ext uri="{FF2B5EF4-FFF2-40B4-BE49-F238E27FC236}">
                <a16:creationId xmlns:a16="http://schemas.microsoft.com/office/drawing/2014/main" id="{FF5E1EE0-9FFB-4141-8ECE-317795871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26BE4-8EF6-4052-AB57-B89272A6AE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FC7BE-7216-4F0F-9E18-DA3B52A0C480}" type="slidenum">
              <a:rPr lang="en-GB" smtClean="0"/>
              <a:t>‹#›</a:t>
            </a:fld>
            <a:endParaRPr lang="en-GB"/>
          </a:p>
        </p:txBody>
      </p:sp>
    </p:spTree>
    <p:extLst>
      <p:ext uri="{BB962C8B-B14F-4D97-AF65-F5344CB8AC3E}">
        <p14:creationId xmlns:p14="http://schemas.microsoft.com/office/powerpoint/2010/main" val="495164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hyperlink" Target="https://freesvg.org/1527855201" TargetMode="External"/><Relationship Id="rId7" Type="http://schemas.openxmlformats.org/officeDocument/2006/relationships/image" Target="../media/image24.gi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gif"/><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1053563"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1053563"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www.youtube.com/watch?v=340MmuY_os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xhere.com/en/photo/1053563" TargetMode="External"/><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xhere.com/en/photo/1053563" TargetMode="Externa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www.youtube.com/watch?v=4-_rwDgLMpk"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4-_rwDgLMp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r.wikipedia.org/wiki/Future_Shop" TargetMode="External"/><Relationship Id="rId2" Type="http://schemas.openxmlformats.org/officeDocument/2006/relationships/image" Target="../media/image32.jp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youtube.com/watch?v=4-_rwDgLMp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340MmuY_os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B53C-643B-8361-F068-096CBCDDCFD9}"/>
              </a:ext>
            </a:extLst>
          </p:cNvPr>
          <p:cNvSpPr>
            <a:spLocks noGrp="1"/>
          </p:cNvSpPr>
          <p:nvPr>
            <p:ph type="ctrTitle"/>
          </p:nvPr>
        </p:nvSpPr>
        <p:spPr/>
        <p:txBody>
          <a:bodyPr/>
          <a:lstStyle/>
          <a:p>
            <a:r>
              <a:rPr lang="en-ES" dirty="0"/>
              <a:t>Material Science</a:t>
            </a:r>
          </a:p>
        </p:txBody>
      </p:sp>
      <p:sp>
        <p:nvSpPr>
          <p:cNvPr id="3" name="Subtitle 2">
            <a:extLst>
              <a:ext uri="{FF2B5EF4-FFF2-40B4-BE49-F238E27FC236}">
                <a16:creationId xmlns:a16="http://schemas.microsoft.com/office/drawing/2014/main" id="{636A22A1-8477-D5A4-EB8A-0FF4DE37DD95}"/>
              </a:ext>
            </a:extLst>
          </p:cNvPr>
          <p:cNvSpPr>
            <a:spLocks noGrp="1"/>
          </p:cNvSpPr>
          <p:nvPr>
            <p:ph type="subTitle" idx="1"/>
          </p:nvPr>
        </p:nvSpPr>
        <p:spPr/>
        <p:txBody>
          <a:bodyPr/>
          <a:lstStyle/>
          <a:p>
            <a:endParaRPr lang="en-ES"/>
          </a:p>
        </p:txBody>
      </p:sp>
    </p:spTree>
    <p:extLst>
      <p:ext uri="{BB962C8B-B14F-4D97-AF65-F5344CB8AC3E}">
        <p14:creationId xmlns:p14="http://schemas.microsoft.com/office/powerpoint/2010/main" val="2808986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211FE-B6A1-99C3-54AC-4ECE733E6992}"/>
              </a:ext>
            </a:extLst>
          </p:cNvPr>
          <p:cNvSpPr>
            <a:spLocks noGrp="1"/>
          </p:cNvSpPr>
          <p:nvPr>
            <p:ph type="title"/>
          </p:nvPr>
        </p:nvSpPr>
        <p:spPr/>
        <p:txBody>
          <a:bodyPr/>
          <a:lstStyle/>
          <a:p>
            <a:r>
              <a:rPr lang="en-ES" dirty="0"/>
              <a:t>Withstanding </a:t>
            </a:r>
            <a:r>
              <a:rPr lang="en-ES" b="1" dirty="0"/>
              <a:t>Tension</a:t>
            </a:r>
            <a:r>
              <a:rPr lang="en-ES" dirty="0"/>
              <a:t> and </a:t>
            </a:r>
            <a:r>
              <a:rPr lang="en-ES" b="1" dirty="0"/>
              <a:t>Compression</a:t>
            </a:r>
          </a:p>
        </p:txBody>
      </p:sp>
      <p:sp>
        <p:nvSpPr>
          <p:cNvPr id="3" name="Content Placeholder 2">
            <a:extLst>
              <a:ext uri="{FF2B5EF4-FFF2-40B4-BE49-F238E27FC236}">
                <a16:creationId xmlns:a16="http://schemas.microsoft.com/office/drawing/2014/main" id="{753B08AE-E3D3-C415-1A59-8551CDCDC775}"/>
              </a:ext>
            </a:extLst>
          </p:cNvPr>
          <p:cNvSpPr>
            <a:spLocks noGrp="1"/>
          </p:cNvSpPr>
          <p:nvPr>
            <p:ph idx="1"/>
          </p:nvPr>
        </p:nvSpPr>
        <p:spPr/>
        <p:txBody>
          <a:bodyPr/>
          <a:lstStyle/>
          <a:p>
            <a:r>
              <a:rPr lang="en-ES" dirty="0"/>
              <a:t>Under tension (pulling forces) some materials tend to crack.  Those that are brittle and inelastic (ie. </a:t>
            </a:r>
            <a:r>
              <a:rPr lang="en-GB" dirty="0"/>
              <a:t>S</a:t>
            </a:r>
            <a:r>
              <a:rPr lang="en-ES" dirty="0"/>
              <a:t>tone, glass, concrete)</a:t>
            </a:r>
          </a:p>
          <a:p>
            <a:r>
              <a:rPr lang="en-ES" dirty="0"/>
              <a:t>Under compression (pushing forces) some materials get crushed, tear, or shatter.  T</a:t>
            </a:r>
            <a:r>
              <a:rPr lang="en-GB" dirty="0"/>
              <a:t>h</a:t>
            </a:r>
            <a:r>
              <a:rPr lang="en-ES" dirty="0"/>
              <a:t>ose that are weak (ie. </a:t>
            </a:r>
            <a:r>
              <a:rPr lang="en-GB" dirty="0"/>
              <a:t>W</a:t>
            </a:r>
            <a:r>
              <a:rPr lang="en-ES" dirty="0"/>
              <a:t>ood, glass, plastic)</a:t>
            </a:r>
          </a:p>
          <a:p>
            <a:endParaRPr lang="en-ES" dirty="0"/>
          </a:p>
        </p:txBody>
      </p:sp>
      <p:pic>
        <p:nvPicPr>
          <p:cNvPr id="4" name="Picture 3">
            <a:extLst>
              <a:ext uri="{FF2B5EF4-FFF2-40B4-BE49-F238E27FC236}">
                <a16:creationId xmlns:a16="http://schemas.microsoft.com/office/drawing/2014/main" id="{003C2334-D016-D482-21A7-0AD862888981}"/>
              </a:ext>
            </a:extLst>
          </p:cNvPr>
          <p:cNvPicPr>
            <a:picLocks noChangeAspect="1"/>
          </p:cNvPicPr>
          <p:nvPr/>
        </p:nvPicPr>
        <p:blipFill>
          <a:blip r:embed="rId2"/>
          <a:stretch>
            <a:fillRect/>
          </a:stretch>
        </p:blipFill>
        <p:spPr>
          <a:xfrm>
            <a:off x="2993497" y="4425696"/>
            <a:ext cx="6293572" cy="1886204"/>
          </a:xfrm>
          <a:prstGeom prst="rect">
            <a:avLst/>
          </a:prstGeom>
        </p:spPr>
      </p:pic>
    </p:spTree>
    <p:extLst>
      <p:ext uri="{BB962C8B-B14F-4D97-AF65-F5344CB8AC3E}">
        <p14:creationId xmlns:p14="http://schemas.microsoft.com/office/powerpoint/2010/main" val="91120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20EF93BE-6FCB-43E0-8350-FB85379CF595}"/>
              </a:ext>
            </a:extLst>
          </p:cNvPr>
          <p:cNvPicPr>
            <a:picLocks noChangeAspect="1"/>
          </p:cNvPicPr>
          <p:nvPr/>
        </p:nvPicPr>
        <p:blipFill rotWithShape="1">
          <a:blip r:embed="rId2">
            <a:extLst>
              <a:ext uri="{28A0092B-C50C-407E-A947-70E740481C1C}">
                <a14:useLocalDpi xmlns:a14="http://schemas.microsoft.com/office/drawing/2010/main" val="0"/>
              </a:ext>
            </a:extLst>
          </a:blip>
          <a:srcRect r="57506"/>
          <a:stretch/>
        </p:blipFill>
        <p:spPr>
          <a:xfrm>
            <a:off x="920865" y="1680593"/>
            <a:ext cx="4172648" cy="5523405"/>
          </a:xfrm>
          <a:prstGeom prst="rect">
            <a:avLst/>
          </a:prstGeom>
        </p:spPr>
      </p:pic>
      <p:sp>
        <p:nvSpPr>
          <p:cNvPr id="2" name="Title 1">
            <a:extLst>
              <a:ext uri="{FF2B5EF4-FFF2-40B4-BE49-F238E27FC236}">
                <a16:creationId xmlns:a16="http://schemas.microsoft.com/office/drawing/2014/main" id="{6A58B408-CBA9-4B68-B53A-141729DBCA77}"/>
              </a:ext>
            </a:extLst>
          </p:cNvPr>
          <p:cNvSpPr>
            <a:spLocks noGrp="1"/>
          </p:cNvSpPr>
          <p:nvPr>
            <p:ph type="title"/>
          </p:nvPr>
        </p:nvSpPr>
        <p:spPr>
          <a:xfrm>
            <a:off x="546351" y="433546"/>
            <a:ext cx="6542818" cy="930446"/>
          </a:xfrm>
        </p:spPr>
        <p:txBody>
          <a:bodyPr vert="horz" lIns="91440" tIns="45720" rIns="91440" bIns="45720" rtlCol="0" anchor="b">
            <a:noAutofit/>
          </a:bodyPr>
          <a:lstStyle/>
          <a:p>
            <a:pPr algn="ctr"/>
            <a:r>
              <a:rPr lang="en-US" dirty="0"/>
              <a:t>1. Draw the diagram below</a:t>
            </a:r>
          </a:p>
        </p:txBody>
      </p:sp>
      <p:sp>
        <p:nvSpPr>
          <p:cNvPr id="11" name="Content Placeholder 10">
            <a:extLst>
              <a:ext uri="{FF2B5EF4-FFF2-40B4-BE49-F238E27FC236}">
                <a16:creationId xmlns:a16="http://schemas.microsoft.com/office/drawing/2014/main" id="{E9717334-D699-4697-842C-03550653922A}"/>
              </a:ext>
            </a:extLst>
          </p:cNvPr>
          <p:cNvSpPr>
            <a:spLocks noGrp="1"/>
          </p:cNvSpPr>
          <p:nvPr>
            <p:ph idx="1"/>
          </p:nvPr>
        </p:nvSpPr>
        <p:spPr>
          <a:xfrm>
            <a:off x="5887097" y="5710062"/>
            <a:ext cx="6381744" cy="1088747"/>
          </a:xfrm>
        </p:spPr>
        <p:txBody>
          <a:bodyPr vert="horz" lIns="91440" tIns="45720" rIns="91440" bIns="45720" rtlCol="0">
            <a:normAutofit/>
          </a:bodyPr>
          <a:lstStyle/>
          <a:p>
            <a:pPr marL="0" indent="0" algn="ctr">
              <a:buNone/>
            </a:pPr>
            <a:r>
              <a:rPr lang="en-US" dirty="0">
                <a:solidFill>
                  <a:srgbClr val="EE9079"/>
                </a:solidFill>
              </a:rPr>
              <a:t>2</a:t>
            </a:r>
            <a:r>
              <a:rPr lang="en-US" sz="2400" dirty="0">
                <a:solidFill>
                  <a:srgbClr val="EE9079"/>
                </a:solidFill>
              </a:rPr>
              <a:t>. </a:t>
            </a:r>
            <a:r>
              <a:rPr lang="en-US" sz="2400" b="1" dirty="0">
                <a:solidFill>
                  <a:srgbClr val="EE9079"/>
                </a:solidFill>
              </a:rPr>
              <a:t>Deduce</a:t>
            </a:r>
            <a:r>
              <a:rPr lang="en-US" sz="2400" dirty="0">
                <a:solidFill>
                  <a:srgbClr val="EE9079"/>
                </a:solidFill>
              </a:rPr>
              <a:t> and draw a similar diagram to show</a:t>
            </a:r>
          </a:p>
          <a:p>
            <a:pPr marL="0" indent="0" algn="ctr">
              <a:buNone/>
            </a:pPr>
            <a:r>
              <a:rPr lang="en-US" sz="2400" dirty="0">
                <a:solidFill>
                  <a:srgbClr val="EE9079"/>
                </a:solidFill>
              </a:rPr>
              <a:t> </a:t>
            </a:r>
            <a:r>
              <a:rPr lang="en-US" b="1" dirty="0">
                <a:solidFill>
                  <a:srgbClr val="EE9079"/>
                </a:solidFill>
              </a:rPr>
              <a:t>tension force</a:t>
            </a:r>
          </a:p>
          <a:p>
            <a:pPr marL="0" indent="0" algn="ctr">
              <a:buNone/>
            </a:pPr>
            <a:endParaRPr lang="en-US" sz="2400" dirty="0">
              <a:solidFill>
                <a:srgbClr val="EE9079"/>
              </a:solidFill>
            </a:endParaRPr>
          </a:p>
        </p:txBody>
      </p:sp>
    </p:spTree>
    <p:extLst>
      <p:ext uri="{BB962C8B-B14F-4D97-AF65-F5344CB8AC3E}">
        <p14:creationId xmlns:p14="http://schemas.microsoft.com/office/powerpoint/2010/main" val="244529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EF5291-635A-4707-A357-9A9E79A2F89F}"/>
              </a:ext>
            </a:extLst>
          </p:cNvPr>
          <p:cNvSpPr>
            <a:spLocks noGrp="1"/>
          </p:cNvSpPr>
          <p:nvPr>
            <p:ph type="title"/>
          </p:nvPr>
        </p:nvSpPr>
        <p:spPr>
          <a:xfrm>
            <a:off x="838200" y="4822931"/>
            <a:ext cx="4391024" cy="1173700"/>
          </a:xfrm>
        </p:spPr>
        <p:txBody>
          <a:bodyPr vert="horz" lIns="91440" tIns="45720" rIns="91440" bIns="45720" rtlCol="0" anchor="t">
            <a:normAutofit fontScale="90000"/>
          </a:bodyPr>
          <a:lstStyle/>
          <a:p>
            <a:r>
              <a:rPr lang="en-US" sz="4000" dirty="0">
                <a:solidFill>
                  <a:schemeClr val="bg1">
                    <a:alpha val="80000"/>
                  </a:schemeClr>
                </a:solidFill>
              </a:rPr>
              <a:t>How can we make </a:t>
            </a:r>
            <a:r>
              <a:rPr lang="en-US" sz="4900" b="1" dirty="0">
                <a:solidFill>
                  <a:schemeClr val="bg1">
                    <a:alpha val="80000"/>
                  </a:schemeClr>
                </a:solidFill>
              </a:rPr>
              <a:t>concrete</a:t>
            </a:r>
            <a:r>
              <a:rPr lang="en-US" sz="4000" dirty="0">
                <a:solidFill>
                  <a:schemeClr val="bg1">
                    <a:alpha val="80000"/>
                  </a:schemeClr>
                </a:solidFill>
              </a:rPr>
              <a:t> stronger?</a:t>
            </a:r>
            <a:br>
              <a:rPr lang="en-US" sz="4000" dirty="0">
                <a:solidFill>
                  <a:schemeClr val="bg1">
                    <a:alpha val="80000"/>
                  </a:schemeClr>
                </a:solidFill>
              </a:rPr>
            </a:br>
            <a:endParaRPr lang="en-US" sz="4000" kern="1200" dirty="0">
              <a:solidFill>
                <a:schemeClr val="bg1"/>
              </a:solidFill>
              <a:latin typeface="+mj-lt"/>
              <a:ea typeface="+mj-ea"/>
              <a:cs typeface="+mj-cs"/>
            </a:endParaRPr>
          </a:p>
        </p:txBody>
      </p:sp>
      <p:pic>
        <p:nvPicPr>
          <p:cNvPr id="8" name="Picture 7">
            <a:extLst>
              <a:ext uri="{FF2B5EF4-FFF2-40B4-BE49-F238E27FC236}">
                <a16:creationId xmlns:a16="http://schemas.microsoft.com/office/drawing/2014/main" id="{EBCA034D-45A6-409F-875A-9E96E5D54CB7}"/>
              </a:ext>
            </a:extLst>
          </p:cNvPr>
          <p:cNvPicPr>
            <a:picLocks noChangeAspect="1"/>
          </p:cNvPicPr>
          <p:nvPr/>
        </p:nvPicPr>
        <p:blipFill rotWithShape="1">
          <a:blip r:embed="rId2">
            <a:extLst>
              <a:ext uri="{28A0092B-C50C-407E-A947-70E740481C1C}">
                <a14:useLocalDpi xmlns:a14="http://schemas.microsoft.com/office/drawing/2010/main" val="0"/>
              </a:ext>
            </a:extLst>
          </a:blip>
          <a:srcRect r="23162" b="-2"/>
          <a:stretch/>
        </p:blipFill>
        <p:spPr>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p:spPr>
      </p:pic>
      <p:pic>
        <p:nvPicPr>
          <p:cNvPr id="6" name="Content Placeholder 4" descr="A picture containing outdoor, old, dirty&#10;&#10;Description automatically generated">
            <a:extLst>
              <a:ext uri="{FF2B5EF4-FFF2-40B4-BE49-F238E27FC236}">
                <a16:creationId xmlns:a16="http://schemas.microsoft.com/office/drawing/2014/main" id="{63D466B3-760B-443E-BA6D-D1CE76355D5B}"/>
              </a:ext>
            </a:extLst>
          </p:cNvPr>
          <p:cNvPicPr>
            <a:picLocks noChangeAspect="1"/>
          </p:cNvPicPr>
          <p:nvPr/>
        </p:nvPicPr>
        <p:blipFill rotWithShape="1">
          <a:blip r:embed="rId3">
            <a:extLst>
              <a:ext uri="{28A0092B-C50C-407E-A947-70E740481C1C}">
                <a14:useLocalDpi xmlns:a14="http://schemas.microsoft.com/office/drawing/2010/main" val="0"/>
              </a:ext>
            </a:extLst>
          </a:blip>
          <a:srcRect l="18334" r="15561" b="-1"/>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5" name="Content Placeholder 4" descr="A picture containing paving&#10;&#10;Description automatically generated">
            <a:extLst>
              <a:ext uri="{FF2B5EF4-FFF2-40B4-BE49-F238E27FC236}">
                <a16:creationId xmlns:a16="http://schemas.microsoft.com/office/drawing/2014/main" id="{39D70E15-52B8-45EF-9CC0-40F0CE37B9DE}"/>
              </a:ext>
            </a:extLst>
          </p:cNvPr>
          <p:cNvPicPr>
            <a:picLocks noChangeAspect="1"/>
          </p:cNvPicPr>
          <p:nvPr/>
        </p:nvPicPr>
        <p:blipFill rotWithShape="1">
          <a:blip r:embed="rId4">
            <a:extLst>
              <a:ext uri="{28A0092B-C50C-407E-A947-70E740481C1C}">
                <a14:useLocalDpi xmlns:a14="http://schemas.microsoft.com/office/drawing/2010/main" val="0"/>
              </a:ext>
            </a:extLst>
          </a:blip>
          <a:srcRect r="25245"/>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38" name="Group 26">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8" name="Freeform: Shape 27">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8">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Content Placeholder 21">
            <a:extLst>
              <a:ext uri="{FF2B5EF4-FFF2-40B4-BE49-F238E27FC236}">
                <a16:creationId xmlns:a16="http://schemas.microsoft.com/office/drawing/2014/main" id="{9ABAF294-CE72-4C4F-8B5A-D1C882F2D439}"/>
              </a:ext>
            </a:extLst>
          </p:cNvPr>
          <p:cNvSpPr>
            <a:spLocks noGrp="1"/>
          </p:cNvSpPr>
          <p:nvPr>
            <p:ph idx="1"/>
          </p:nvPr>
        </p:nvSpPr>
        <p:spPr>
          <a:xfrm>
            <a:off x="5671334" y="4766267"/>
            <a:ext cx="6520665" cy="1644807"/>
          </a:xfrm>
        </p:spPr>
        <p:txBody>
          <a:bodyPr>
            <a:normAutofit/>
          </a:bodyPr>
          <a:lstStyle/>
          <a:p>
            <a:pPr marL="0" indent="0">
              <a:buNone/>
            </a:pPr>
            <a:r>
              <a:rPr lang="en-US" sz="2000" dirty="0">
                <a:solidFill>
                  <a:schemeClr val="bg1">
                    <a:alpha val="80000"/>
                  </a:schemeClr>
                </a:solidFill>
              </a:rPr>
              <a:t>By the end of the lesson you will be able to:</a:t>
            </a:r>
          </a:p>
          <a:p>
            <a:pPr marL="0" indent="0">
              <a:buNone/>
            </a:pPr>
            <a:r>
              <a:rPr lang="en-US" sz="2000" b="1" dirty="0">
                <a:solidFill>
                  <a:schemeClr val="bg1">
                    <a:alpha val="80000"/>
                  </a:schemeClr>
                </a:solidFill>
              </a:rPr>
              <a:t>    Apply </a:t>
            </a:r>
            <a:r>
              <a:rPr lang="en-US" sz="2000" dirty="0">
                <a:solidFill>
                  <a:schemeClr val="bg1">
                    <a:alpha val="80000"/>
                  </a:schemeClr>
                </a:solidFill>
              </a:rPr>
              <a:t>a method to determine the strength of material</a:t>
            </a:r>
          </a:p>
          <a:p>
            <a:pPr marL="457200" indent="-457200">
              <a:buFont typeface="+mj-lt"/>
              <a:buAutoNum type="arabicPeriod"/>
            </a:pPr>
            <a:endParaRPr lang="en-US" sz="2000" dirty="0">
              <a:solidFill>
                <a:schemeClr val="bg1">
                  <a:alpha val="80000"/>
                </a:schemeClr>
              </a:solidFill>
            </a:endParaRPr>
          </a:p>
        </p:txBody>
      </p:sp>
      <p:sp>
        <p:nvSpPr>
          <p:cNvPr id="9" name="Date Placeholder 8">
            <a:extLst>
              <a:ext uri="{FF2B5EF4-FFF2-40B4-BE49-F238E27FC236}">
                <a16:creationId xmlns:a16="http://schemas.microsoft.com/office/drawing/2014/main" id="{44F36BB8-9CAA-4407-AE2B-1324FB776F17}"/>
              </a:ext>
            </a:extLst>
          </p:cNvPr>
          <p:cNvSpPr>
            <a:spLocks noGrp="1"/>
          </p:cNvSpPr>
          <p:nvPr>
            <p:ph type="dt" sz="half" idx="10"/>
          </p:nvPr>
        </p:nvSpPr>
        <p:spPr>
          <a:xfrm>
            <a:off x="743111" y="4395962"/>
            <a:ext cx="4433888" cy="292484"/>
          </a:xfrm>
        </p:spPr>
        <p:txBody>
          <a:bodyPr/>
          <a:lstStyle/>
          <a:p>
            <a:fld id="{3D80EDE7-5FF5-498C-844F-C2ADFC94DCF9}" type="datetime2">
              <a:rPr lang="en-GB" sz="3200" smtClean="0"/>
              <a:t>Tuesday, 13 June 2023</a:t>
            </a:fld>
            <a:endParaRPr lang="en-GB" sz="3200" dirty="0"/>
          </a:p>
        </p:txBody>
      </p:sp>
    </p:spTree>
    <p:extLst>
      <p:ext uri="{BB962C8B-B14F-4D97-AF65-F5344CB8AC3E}">
        <p14:creationId xmlns:p14="http://schemas.microsoft.com/office/powerpoint/2010/main" val="3690426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4371-F5D8-E6E1-E74B-E171D589DD01}"/>
              </a:ext>
            </a:extLst>
          </p:cNvPr>
          <p:cNvSpPr>
            <a:spLocks noGrp="1"/>
          </p:cNvSpPr>
          <p:nvPr>
            <p:ph type="title"/>
          </p:nvPr>
        </p:nvSpPr>
        <p:spPr/>
        <p:txBody>
          <a:bodyPr/>
          <a:lstStyle/>
          <a:p>
            <a:r>
              <a:rPr lang="en-ES"/>
              <a:t>Reinforced concrete</a:t>
            </a:r>
            <a:endParaRPr lang="en-ES" dirty="0"/>
          </a:p>
        </p:txBody>
      </p:sp>
      <p:sp>
        <p:nvSpPr>
          <p:cNvPr id="3" name="Content Placeholder 2">
            <a:extLst>
              <a:ext uri="{FF2B5EF4-FFF2-40B4-BE49-F238E27FC236}">
                <a16:creationId xmlns:a16="http://schemas.microsoft.com/office/drawing/2014/main" id="{02A18890-C199-13C7-660E-6129C806EDB4}"/>
              </a:ext>
            </a:extLst>
          </p:cNvPr>
          <p:cNvSpPr>
            <a:spLocks noGrp="1"/>
          </p:cNvSpPr>
          <p:nvPr>
            <p:ph idx="1"/>
          </p:nvPr>
        </p:nvSpPr>
        <p:spPr>
          <a:xfrm>
            <a:off x="838200" y="1825625"/>
            <a:ext cx="5839437" cy="4351338"/>
          </a:xfrm>
        </p:spPr>
        <p:txBody>
          <a:bodyPr/>
          <a:lstStyle/>
          <a:p>
            <a:r>
              <a:rPr lang="en-ES" dirty="0"/>
              <a:t>Combines: </a:t>
            </a:r>
          </a:p>
          <a:p>
            <a:pPr lvl="1"/>
            <a:r>
              <a:rPr lang="en-ES" b="1" dirty="0"/>
              <a:t>concrete</a:t>
            </a:r>
            <a:r>
              <a:rPr lang="en-ES" dirty="0"/>
              <a:t> -  a strong material that withstands compression with </a:t>
            </a:r>
          </a:p>
          <a:p>
            <a:pPr lvl="1"/>
            <a:r>
              <a:rPr lang="en-ES" b="1" dirty="0"/>
              <a:t>steel</a:t>
            </a:r>
            <a:r>
              <a:rPr lang="en-ES" dirty="0"/>
              <a:t> – a strong material that resists tension. </a:t>
            </a:r>
          </a:p>
        </p:txBody>
      </p:sp>
      <p:pic>
        <p:nvPicPr>
          <p:cNvPr id="4" name="Picture 2" descr="The True Cost of Detailing Errors in Reinforced Concrete : DBM Vircon">
            <a:extLst>
              <a:ext uri="{FF2B5EF4-FFF2-40B4-BE49-F238E27FC236}">
                <a16:creationId xmlns:a16="http://schemas.microsoft.com/office/drawing/2014/main" id="{42AA2E1E-5292-C895-A91E-A5167F11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7778" y="556357"/>
            <a:ext cx="4305640" cy="28726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eps in Construction of Reinforced Concrete Structures | Engineersdaily |  Free Engineering Database">
            <a:extLst>
              <a:ext uri="{FF2B5EF4-FFF2-40B4-BE49-F238E27FC236}">
                <a16:creationId xmlns:a16="http://schemas.microsoft.com/office/drawing/2014/main" id="{ED3A89E0-8E78-C9F1-5898-11C98A0E2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778" y="3641098"/>
            <a:ext cx="4289202" cy="321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21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9035-40E6-4222-B10B-461E40402B79}"/>
              </a:ext>
            </a:extLst>
          </p:cNvPr>
          <p:cNvSpPr>
            <a:spLocks noGrp="1"/>
          </p:cNvSpPr>
          <p:nvPr>
            <p:ph type="title"/>
          </p:nvPr>
        </p:nvSpPr>
        <p:spPr/>
        <p:txBody>
          <a:bodyPr/>
          <a:lstStyle/>
          <a:p>
            <a:r>
              <a:rPr lang="en-GB" dirty="0"/>
              <a:t>Keywords</a:t>
            </a:r>
          </a:p>
        </p:txBody>
      </p:sp>
      <p:sp>
        <p:nvSpPr>
          <p:cNvPr id="3" name="Content Placeholder 2">
            <a:extLst>
              <a:ext uri="{FF2B5EF4-FFF2-40B4-BE49-F238E27FC236}">
                <a16:creationId xmlns:a16="http://schemas.microsoft.com/office/drawing/2014/main" id="{51A3B1EE-DF87-42D8-BC31-0D17749328F0}"/>
              </a:ext>
            </a:extLst>
          </p:cNvPr>
          <p:cNvSpPr>
            <a:spLocks noGrp="1"/>
          </p:cNvSpPr>
          <p:nvPr>
            <p:ph idx="1"/>
          </p:nvPr>
        </p:nvSpPr>
        <p:spPr/>
        <p:txBody>
          <a:bodyPr>
            <a:normAutofit/>
          </a:bodyPr>
          <a:lstStyle/>
          <a:p>
            <a:r>
              <a:rPr lang="en-GB" dirty="0"/>
              <a:t>Concrete: a building material made from a mixture of broken stone or gravel, sand, cement, and water, which can be spread or poured into moulds and forms a mass resembling stone on hardening.</a:t>
            </a:r>
          </a:p>
          <a:p>
            <a:r>
              <a:rPr lang="en-GB" dirty="0"/>
              <a:t>Cement: a powdery substance made by calcining lime and clay, mixed with water to form mortar or mixed with sand, gravel, and water to make concrete.</a:t>
            </a:r>
          </a:p>
        </p:txBody>
      </p:sp>
    </p:spTree>
    <p:extLst>
      <p:ext uri="{BB962C8B-B14F-4D97-AF65-F5344CB8AC3E}">
        <p14:creationId xmlns:p14="http://schemas.microsoft.com/office/powerpoint/2010/main" val="406804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6EFA-B233-40CD-9560-0B1693D396D4}"/>
              </a:ext>
            </a:extLst>
          </p:cNvPr>
          <p:cNvSpPr>
            <a:spLocks noGrp="1"/>
          </p:cNvSpPr>
          <p:nvPr>
            <p:ph type="title"/>
          </p:nvPr>
        </p:nvSpPr>
        <p:spPr/>
        <p:txBody>
          <a:bodyPr/>
          <a:lstStyle/>
          <a:p>
            <a:r>
              <a:rPr lang="en-GB" b="1" dirty="0"/>
              <a:t>Identify</a:t>
            </a:r>
            <a:r>
              <a:rPr lang="en-GB" dirty="0"/>
              <a:t> the materials</a:t>
            </a:r>
          </a:p>
        </p:txBody>
      </p:sp>
      <p:pic>
        <p:nvPicPr>
          <p:cNvPr id="5" name="Content Placeholder 4" descr="A picture containing text&#10;&#10;Description automatically generated">
            <a:extLst>
              <a:ext uri="{FF2B5EF4-FFF2-40B4-BE49-F238E27FC236}">
                <a16:creationId xmlns:a16="http://schemas.microsoft.com/office/drawing/2014/main" id="{F2F543AE-48E1-455A-9611-A75472AE902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875"/>
          <a:stretch/>
        </p:blipFill>
        <p:spPr>
          <a:xfrm>
            <a:off x="-201045" y="1690688"/>
            <a:ext cx="12393045" cy="5167312"/>
          </a:xfrm>
        </p:spPr>
      </p:pic>
    </p:spTree>
    <p:extLst>
      <p:ext uri="{BB962C8B-B14F-4D97-AF65-F5344CB8AC3E}">
        <p14:creationId xmlns:p14="http://schemas.microsoft.com/office/powerpoint/2010/main" val="3890783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16FC-E2C1-BDC1-5E3D-F16660F83C28}"/>
              </a:ext>
            </a:extLst>
          </p:cNvPr>
          <p:cNvSpPr>
            <a:spLocks noGrp="1"/>
          </p:cNvSpPr>
          <p:nvPr>
            <p:ph type="title"/>
          </p:nvPr>
        </p:nvSpPr>
        <p:spPr/>
        <p:txBody>
          <a:bodyPr/>
          <a:lstStyle/>
          <a:p>
            <a:r>
              <a:rPr lang="en-ES" b="1" dirty="0"/>
              <a:t>Concrete experiment exploration </a:t>
            </a:r>
          </a:p>
        </p:txBody>
      </p:sp>
      <p:sp>
        <p:nvSpPr>
          <p:cNvPr id="3" name="Content Placeholder 2">
            <a:extLst>
              <a:ext uri="{FF2B5EF4-FFF2-40B4-BE49-F238E27FC236}">
                <a16:creationId xmlns:a16="http://schemas.microsoft.com/office/drawing/2014/main" id="{A88C669C-4371-6BE8-013B-6C2F4DE80021}"/>
              </a:ext>
            </a:extLst>
          </p:cNvPr>
          <p:cNvSpPr>
            <a:spLocks noGrp="1"/>
          </p:cNvSpPr>
          <p:nvPr>
            <p:ph idx="1"/>
          </p:nvPr>
        </p:nvSpPr>
        <p:spPr>
          <a:xfrm>
            <a:off x="838200" y="1426029"/>
            <a:ext cx="10515600" cy="4750934"/>
          </a:xfrm>
        </p:spPr>
        <p:txBody>
          <a:bodyPr>
            <a:normAutofit fontScale="77500" lnSpcReduction="20000"/>
          </a:bodyPr>
          <a:lstStyle/>
          <a:p>
            <a:r>
              <a:rPr lang="en-ES" dirty="0"/>
              <a:t>Mixture 1: Using a mass balance and a weighing boat to carefully weigh each ingredient, you need to combine: </a:t>
            </a:r>
          </a:p>
          <a:p>
            <a:pPr lvl="1"/>
            <a:r>
              <a:rPr lang="en-ES" dirty="0"/>
              <a:t>4 grams cement</a:t>
            </a:r>
          </a:p>
          <a:p>
            <a:pPr lvl="1"/>
            <a:r>
              <a:rPr lang="en-ES" b="1" dirty="0"/>
              <a:t>12 grams sand</a:t>
            </a:r>
          </a:p>
          <a:p>
            <a:pPr lvl="1"/>
            <a:r>
              <a:rPr lang="en-ES" b="1" dirty="0"/>
              <a:t>8 grams gravel</a:t>
            </a:r>
          </a:p>
          <a:p>
            <a:pPr lvl="1"/>
            <a:r>
              <a:rPr lang="en-ES" dirty="0"/>
              <a:t>2 grams water (must be last)</a:t>
            </a:r>
          </a:p>
          <a:p>
            <a:pPr lvl="1"/>
            <a:endParaRPr lang="en-ES" dirty="0"/>
          </a:p>
          <a:p>
            <a:r>
              <a:rPr lang="en-GB" dirty="0"/>
              <a:t>M</a:t>
            </a:r>
            <a:r>
              <a:rPr lang="en-ES" dirty="0"/>
              <a:t>ix thoroughly with stirring rod (after each new addition)</a:t>
            </a:r>
          </a:p>
          <a:p>
            <a:r>
              <a:rPr lang="en-ES" dirty="0"/>
              <a:t>Transfer to one space in the ice cube tray. </a:t>
            </a:r>
          </a:p>
          <a:p>
            <a:r>
              <a:rPr lang="en-ES" dirty="0"/>
              <a:t>Change the amount of sand or gravel to create a second mixture ratio (you decide) and make sure to write it down – Mixture 2. </a:t>
            </a:r>
          </a:p>
          <a:p>
            <a:r>
              <a:rPr lang="en-ES" dirty="0"/>
              <a:t>After 24 hours setting time, remove the concrete bars, span them two chairs or tables, attach a loop of string, and add masses until they break.  Note the mass they were able to sustain. </a:t>
            </a:r>
          </a:p>
          <a:p>
            <a:r>
              <a:rPr lang="en-ES" dirty="0"/>
              <a:t>Design an experiment (Criterion B) in which you choose either sand or gravel ratio in your concrete mix as your independent variable. </a:t>
            </a:r>
          </a:p>
          <a:p>
            <a:pPr lvl="1"/>
            <a:endParaRPr lang="en-ES" dirty="0"/>
          </a:p>
        </p:txBody>
      </p:sp>
      <p:sp>
        <p:nvSpPr>
          <p:cNvPr id="4" name="TextBox 3">
            <a:extLst>
              <a:ext uri="{FF2B5EF4-FFF2-40B4-BE49-F238E27FC236}">
                <a16:creationId xmlns:a16="http://schemas.microsoft.com/office/drawing/2014/main" id="{A5479380-A1A5-DDC6-8125-2A7D841EEE26}"/>
              </a:ext>
            </a:extLst>
          </p:cNvPr>
          <p:cNvSpPr txBox="1"/>
          <p:nvPr/>
        </p:nvSpPr>
        <p:spPr>
          <a:xfrm>
            <a:off x="3366229" y="2262517"/>
            <a:ext cx="7987571" cy="369332"/>
          </a:xfrm>
          <a:prstGeom prst="rect">
            <a:avLst/>
          </a:prstGeom>
          <a:noFill/>
        </p:spPr>
        <p:txBody>
          <a:bodyPr wrap="none" rtlCol="0">
            <a:spAutoFit/>
          </a:bodyPr>
          <a:lstStyle/>
          <a:p>
            <a:r>
              <a:rPr lang="en-GB" dirty="0"/>
              <a:t>When you vary the amount of sane and gravel it must add up to a total mass of 20g</a:t>
            </a:r>
            <a:endParaRPr lang="en-ES" dirty="0"/>
          </a:p>
        </p:txBody>
      </p:sp>
      <p:sp>
        <p:nvSpPr>
          <p:cNvPr id="5" name="Right Brace 4">
            <a:extLst>
              <a:ext uri="{FF2B5EF4-FFF2-40B4-BE49-F238E27FC236}">
                <a16:creationId xmlns:a16="http://schemas.microsoft.com/office/drawing/2014/main" id="{317DBC97-5787-87B0-7611-666BD645B850}"/>
              </a:ext>
            </a:extLst>
          </p:cNvPr>
          <p:cNvSpPr/>
          <p:nvPr/>
        </p:nvSpPr>
        <p:spPr>
          <a:xfrm>
            <a:off x="3102429" y="2262517"/>
            <a:ext cx="263800" cy="369332"/>
          </a:xfrm>
          <a:prstGeom prst="righ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ES"/>
          </a:p>
        </p:txBody>
      </p:sp>
    </p:spTree>
    <p:extLst>
      <p:ext uri="{BB962C8B-B14F-4D97-AF65-F5344CB8AC3E}">
        <p14:creationId xmlns:p14="http://schemas.microsoft.com/office/powerpoint/2010/main" val="34309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802896-D2A4-4879-B8D3-0CF99B43030A}"/>
              </a:ext>
            </a:extLst>
          </p:cNvPr>
          <p:cNvSpPr>
            <a:spLocks noGrp="1"/>
          </p:cNvSpPr>
          <p:nvPr>
            <p:ph type="title"/>
          </p:nvPr>
        </p:nvSpPr>
        <p:spPr>
          <a:xfrm>
            <a:off x="640080" y="2074363"/>
            <a:ext cx="4050434" cy="2709275"/>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r>
              <a:rPr lang="en-US" sz="2600" kern="1200" dirty="0">
                <a:solidFill>
                  <a:srgbClr val="FFFFFF"/>
                </a:solidFill>
                <a:latin typeface="+mj-lt"/>
                <a:ea typeface="+mj-ea"/>
                <a:cs typeface="+mj-cs"/>
              </a:rPr>
              <a:t>These are your methods for testing the strength of cement. </a:t>
            </a:r>
            <a:br>
              <a:rPr lang="en-US" sz="2600" kern="1200" dirty="0">
                <a:solidFill>
                  <a:srgbClr val="FFFFFF"/>
                </a:solidFill>
                <a:latin typeface="+mj-lt"/>
                <a:ea typeface="+mj-ea"/>
                <a:cs typeface="+mj-cs"/>
              </a:rPr>
            </a:br>
            <a:r>
              <a:rPr lang="en-US" sz="2600" b="1" dirty="0">
                <a:solidFill>
                  <a:srgbClr val="FFFFFF"/>
                </a:solidFill>
              </a:rPr>
              <a:t>Evaluate</a:t>
            </a:r>
            <a:r>
              <a:rPr lang="en-US" sz="2600" dirty="0">
                <a:solidFill>
                  <a:srgbClr val="FFFFFF"/>
                </a:solidFill>
              </a:rPr>
              <a:t> which is best.</a:t>
            </a:r>
            <a:endParaRPr lang="en-US" sz="2600" kern="1200" dirty="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1E1D3671-C55A-45A8-828B-AFE891DF6E1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3016" y="233043"/>
            <a:ext cx="2413123" cy="2413123"/>
          </a:xfrm>
          <a:prstGeom prst="rect">
            <a:avLst/>
          </a:prstGeom>
        </p:spPr>
      </p:pic>
      <p:sp>
        <p:nvSpPr>
          <p:cNvPr id="9" name="TextBox 8">
            <a:extLst>
              <a:ext uri="{FF2B5EF4-FFF2-40B4-BE49-F238E27FC236}">
                <a16:creationId xmlns:a16="http://schemas.microsoft.com/office/drawing/2014/main" id="{DE159351-15A1-4B39-9718-99CD64BAF24E}"/>
              </a:ext>
            </a:extLst>
          </p:cNvPr>
          <p:cNvSpPr txBox="1"/>
          <p:nvPr/>
        </p:nvSpPr>
        <p:spPr>
          <a:xfrm>
            <a:off x="4396798" y="148282"/>
            <a:ext cx="5768447" cy="707886"/>
          </a:xfrm>
          <a:prstGeom prst="rect">
            <a:avLst/>
          </a:prstGeom>
          <a:noFill/>
        </p:spPr>
        <p:txBody>
          <a:bodyPr wrap="square">
            <a:spAutoFit/>
          </a:bodyPr>
          <a:lstStyle/>
          <a:p>
            <a:r>
              <a:rPr lang="en-GB" sz="2000" dirty="0"/>
              <a:t>Masses can then be added to the</a:t>
            </a:r>
          </a:p>
          <a:p>
            <a:r>
              <a:rPr lang="en-GB" sz="2000" dirty="0"/>
              <a:t> centre of the bar until it breaks. </a:t>
            </a:r>
          </a:p>
        </p:txBody>
      </p:sp>
      <p:sp>
        <p:nvSpPr>
          <p:cNvPr id="11" name="TextBox 10">
            <a:extLst>
              <a:ext uri="{FF2B5EF4-FFF2-40B4-BE49-F238E27FC236}">
                <a16:creationId xmlns:a16="http://schemas.microsoft.com/office/drawing/2014/main" id="{EC7CD9B2-0340-432E-BBBB-653A5C54FEA3}"/>
              </a:ext>
            </a:extLst>
          </p:cNvPr>
          <p:cNvSpPr txBox="1"/>
          <p:nvPr/>
        </p:nvSpPr>
        <p:spPr>
          <a:xfrm>
            <a:off x="4690514" y="3503073"/>
            <a:ext cx="4451992" cy="1015663"/>
          </a:xfrm>
          <a:prstGeom prst="rect">
            <a:avLst/>
          </a:prstGeom>
          <a:noFill/>
        </p:spPr>
        <p:txBody>
          <a:bodyPr wrap="square">
            <a:spAutoFit/>
          </a:bodyPr>
          <a:lstStyle/>
          <a:p>
            <a:r>
              <a:rPr lang="en-GB" sz="2000" dirty="0"/>
              <a:t>A 'g' clamp can be applied to the centre of the  sample and screwed until cracks appear in the concrete.</a:t>
            </a:r>
          </a:p>
        </p:txBody>
      </p:sp>
      <p:sp>
        <p:nvSpPr>
          <p:cNvPr id="13" name="TextBox 12">
            <a:extLst>
              <a:ext uri="{FF2B5EF4-FFF2-40B4-BE49-F238E27FC236}">
                <a16:creationId xmlns:a16="http://schemas.microsoft.com/office/drawing/2014/main" id="{BE826FAC-3CE0-4007-824E-26FC8ED27472}"/>
              </a:ext>
            </a:extLst>
          </p:cNvPr>
          <p:cNvSpPr txBox="1"/>
          <p:nvPr/>
        </p:nvSpPr>
        <p:spPr>
          <a:xfrm>
            <a:off x="8333564" y="3046566"/>
            <a:ext cx="3734389" cy="707886"/>
          </a:xfrm>
          <a:prstGeom prst="rect">
            <a:avLst/>
          </a:prstGeom>
          <a:noFill/>
        </p:spPr>
        <p:txBody>
          <a:bodyPr wrap="square" rtlCol="0">
            <a:spAutoFit/>
          </a:bodyPr>
          <a:lstStyle/>
          <a:p>
            <a:pPr algn="ctr"/>
            <a:r>
              <a:rPr lang="en-GB" sz="2000" dirty="0"/>
              <a:t>Dropping from an increasing height until it breaks</a:t>
            </a:r>
          </a:p>
        </p:txBody>
      </p:sp>
      <p:sp>
        <p:nvSpPr>
          <p:cNvPr id="15" name="TextBox 14">
            <a:extLst>
              <a:ext uri="{FF2B5EF4-FFF2-40B4-BE49-F238E27FC236}">
                <a16:creationId xmlns:a16="http://schemas.microsoft.com/office/drawing/2014/main" id="{79CB5FAF-BA6A-48F8-A011-CDEE1F914771}"/>
              </a:ext>
            </a:extLst>
          </p:cNvPr>
          <p:cNvSpPr txBox="1"/>
          <p:nvPr/>
        </p:nvSpPr>
        <p:spPr>
          <a:xfrm>
            <a:off x="3715389" y="5571901"/>
            <a:ext cx="3062177" cy="954107"/>
          </a:xfrm>
          <a:prstGeom prst="rect">
            <a:avLst/>
          </a:prstGeom>
          <a:noFill/>
        </p:spPr>
        <p:txBody>
          <a:bodyPr wrap="square" rtlCol="0">
            <a:spAutoFit/>
          </a:bodyPr>
          <a:lstStyle/>
          <a:p>
            <a:pPr algn="ctr"/>
            <a:r>
              <a:rPr lang="en-GB" sz="2800" dirty="0"/>
              <a:t>Hitting it with a hammer</a:t>
            </a:r>
          </a:p>
        </p:txBody>
      </p:sp>
      <p:pic>
        <p:nvPicPr>
          <p:cNvPr id="17" name="Picture 16" descr="A picture containing text, orange&#10;&#10;Description automatically generated">
            <a:extLst>
              <a:ext uri="{FF2B5EF4-FFF2-40B4-BE49-F238E27FC236}">
                <a16:creationId xmlns:a16="http://schemas.microsoft.com/office/drawing/2014/main" id="{9C693300-4535-4811-808D-6C594D558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564" y="90815"/>
            <a:ext cx="3837888" cy="2878416"/>
          </a:xfrm>
          <a:prstGeom prst="rect">
            <a:avLst/>
          </a:prstGeom>
        </p:spPr>
      </p:pic>
      <p:pic>
        <p:nvPicPr>
          <p:cNvPr id="19" name="Picture 18" descr="A person holding a sword&#10;&#10;Description automatically generated with low confidence">
            <a:extLst>
              <a:ext uri="{FF2B5EF4-FFF2-40B4-BE49-F238E27FC236}">
                <a16:creationId xmlns:a16="http://schemas.microsoft.com/office/drawing/2014/main" id="{7D085617-5DF7-4532-985D-7995FA6DD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8823" y="4842377"/>
            <a:ext cx="1365504" cy="1865376"/>
          </a:xfrm>
          <a:prstGeom prst="rect">
            <a:avLst/>
          </a:prstGeom>
        </p:spPr>
      </p:pic>
      <p:pic>
        <p:nvPicPr>
          <p:cNvPr id="21" name="Picture 20" descr="A picture containing caliper, device&#10;&#10;Description automatically generated">
            <a:extLst>
              <a:ext uri="{FF2B5EF4-FFF2-40B4-BE49-F238E27FC236}">
                <a16:creationId xmlns:a16="http://schemas.microsoft.com/office/drawing/2014/main" id="{86FF3072-616D-406B-AA33-A4AB5D09F8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214644">
            <a:off x="5677825" y="1321007"/>
            <a:ext cx="1962144" cy="1708964"/>
          </a:xfrm>
          <a:prstGeom prst="rect">
            <a:avLst/>
          </a:prstGeom>
        </p:spPr>
      </p:pic>
      <p:pic>
        <p:nvPicPr>
          <p:cNvPr id="23" name="Picture 22" descr="A group of camels in a desert&#10;&#10;Description automatically generated with low confidence">
            <a:extLst>
              <a:ext uri="{FF2B5EF4-FFF2-40B4-BE49-F238E27FC236}">
                <a16:creationId xmlns:a16="http://schemas.microsoft.com/office/drawing/2014/main" id="{BED4C544-9C19-48A6-BAD6-CFF9E0C45E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6252" y="4751410"/>
            <a:ext cx="2782452" cy="1878155"/>
          </a:xfrm>
          <a:prstGeom prst="rect">
            <a:avLst/>
          </a:prstGeom>
        </p:spPr>
      </p:pic>
      <p:pic>
        <p:nvPicPr>
          <p:cNvPr id="25" name="Picture 24" descr="A picture containing food processor&#10;&#10;Description automatically generated">
            <a:extLst>
              <a:ext uri="{FF2B5EF4-FFF2-40B4-BE49-F238E27FC236}">
                <a16:creationId xmlns:a16="http://schemas.microsoft.com/office/drawing/2014/main" id="{25D82D30-7E9C-4C40-AD5E-A401A769B4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0337" y="9163"/>
            <a:ext cx="2006461" cy="2006461"/>
          </a:xfrm>
          <a:prstGeom prst="rect">
            <a:avLst/>
          </a:prstGeom>
        </p:spPr>
      </p:pic>
      <p:sp>
        <p:nvSpPr>
          <p:cNvPr id="26" name="TextBox 25">
            <a:extLst>
              <a:ext uri="{FF2B5EF4-FFF2-40B4-BE49-F238E27FC236}">
                <a16:creationId xmlns:a16="http://schemas.microsoft.com/office/drawing/2014/main" id="{BCD03900-2F94-47FB-9E42-55F2ACB9894E}"/>
              </a:ext>
            </a:extLst>
          </p:cNvPr>
          <p:cNvSpPr txBox="1"/>
          <p:nvPr/>
        </p:nvSpPr>
        <p:spPr>
          <a:xfrm>
            <a:off x="8933736" y="4697221"/>
            <a:ext cx="3062177" cy="400110"/>
          </a:xfrm>
          <a:prstGeom prst="rect">
            <a:avLst/>
          </a:prstGeom>
          <a:noFill/>
        </p:spPr>
        <p:txBody>
          <a:bodyPr wrap="square" rtlCol="0">
            <a:spAutoFit/>
          </a:bodyPr>
          <a:lstStyle/>
          <a:p>
            <a:pPr algn="ctr"/>
            <a:r>
              <a:rPr lang="en-GB" sz="2000" dirty="0"/>
              <a:t>Strong wind</a:t>
            </a:r>
          </a:p>
        </p:txBody>
      </p:sp>
      <p:pic>
        <p:nvPicPr>
          <p:cNvPr id="28" name="Picture 27" descr="A picture containing logo&#10;&#10;Description automatically generated">
            <a:extLst>
              <a:ext uri="{FF2B5EF4-FFF2-40B4-BE49-F238E27FC236}">
                <a16:creationId xmlns:a16="http://schemas.microsoft.com/office/drawing/2014/main" id="{FDBECDF8-F07D-45D5-8444-CDFAFC8A5B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1284" y="4675220"/>
            <a:ext cx="2051564" cy="2273595"/>
          </a:xfrm>
          <a:prstGeom prst="rect">
            <a:avLst/>
          </a:prstGeom>
        </p:spPr>
      </p:pic>
      <p:sp>
        <p:nvSpPr>
          <p:cNvPr id="14" name="TextBox 13">
            <a:extLst>
              <a:ext uri="{FF2B5EF4-FFF2-40B4-BE49-F238E27FC236}">
                <a16:creationId xmlns:a16="http://schemas.microsoft.com/office/drawing/2014/main" id="{C84B6F9E-27A4-4520-ABAA-14C8B91F0D8F}"/>
              </a:ext>
            </a:extLst>
          </p:cNvPr>
          <p:cNvSpPr txBox="1"/>
          <p:nvPr/>
        </p:nvSpPr>
        <p:spPr>
          <a:xfrm>
            <a:off x="8706527" y="76069"/>
            <a:ext cx="3062177" cy="400110"/>
          </a:xfrm>
          <a:prstGeom prst="rect">
            <a:avLst/>
          </a:prstGeom>
          <a:noFill/>
        </p:spPr>
        <p:txBody>
          <a:bodyPr wrap="square" rtlCol="0">
            <a:spAutoFit/>
          </a:bodyPr>
          <a:lstStyle/>
          <a:p>
            <a:r>
              <a:rPr lang="en-GB" sz="2000" dirty="0"/>
              <a:t>Drop a boulder on it</a:t>
            </a:r>
          </a:p>
        </p:txBody>
      </p:sp>
    </p:spTree>
    <p:extLst>
      <p:ext uri="{BB962C8B-B14F-4D97-AF65-F5344CB8AC3E}">
        <p14:creationId xmlns:p14="http://schemas.microsoft.com/office/powerpoint/2010/main" val="185870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26"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 name="Straight Connector 2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2"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E88A88-7A4A-459F-9677-2E42E32784B7}"/>
              </a:ext>
            </a:extLst>
          </p:cNvPr>
          <p:cNvSpPr>
            <a:spLocks noGrp="1"/>
          </p:cNvSpPr>
          <p:nvPr>
            <p:ph type="title"/>
          </p:nvPr>
        </p:nvSpPr>
        <p:spPr>
          <a:xfrm>
            <a:off x="4802018" y="4756638"/>
            <a:ext cx="6865374" cy="930447"/>
          </a:xfrm>
        </p:spPr>
        <p:txBody>
          <a:bodyPr vert="horz" lIns="91440" tIns="45720" rIns="91440" bIns="45720" rtlCol="0" anchor="b">
            <a:normAutofit/>
          </a:bodyPr>
          <a:lstStyle/>
          <a:p>
            <a:pPr algn="ctr"/>
            <a:r>
              <a:rPr lang="en-US" sz="5400" dirty="0">
                <a:solidFill>
                  <a:srgbClr val="FFFFFF"/>
                </a:solidFill>
              </a:rPr>
              <a:t>Compare your method</a:t>
            </a:r>
          </a:p>
        </p:txBody>
      </p:sp>
      <p:pic>
        <p:nvPicPr>
          <p:cNvPr id="10" name="Picture 9" descr="A picture containing text, indoor, device&#10;&#10;Description automatically generated">
            <a:extLst>
              <a:ext uri="{FF2B5EF4-FFF2-40B4-BE49-F238E27FC236}">
                <a16:creationId xmlns:a16="http://schemas.microsoft.com/office/drawing/2014/main" id="{10C3D9D4-6CF5-4E32-83FE-145FA40B6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606" y="308320"/>
            <a:ext cx="7166394" cy="4031095"/>
          </a:xfrm>
          <a:prstGeom prst="rect">
            <a:avLst/>
          </a:prstGeom>
        </p:spPr>
      </p:pic>
      <p:cxnSp>
        <p:nvCxnSpPr>
          <p:cNvPr id="43"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Picture 12" descr="Diagram&#10;&#10;Description automatically generated">
            <a:extLst>
              <a:ext uri="{FF2B5EF4-FFF2-40B4-BE49-F238E27FC236}">
                <a16:creationId xmlns:a16="http://schemas.microsoft.com/office/drawing/2014/main" id="{AF96DB9A-4026-4DAB-81BC-7A189E287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2" y="3210377"/>
            <a:ext cx="4876800" cy="3657600"/>
          </a:xfrm>
          <a:prstGeom prst="rect">
            <a:avLst/>
          </a:prstGeom>
        </p:spPr>
      </p:pic>
      <p:pic>
        <p:nvPicPr>
          <p:cNvPr id="16" name="Picture 15" descr="A picture containing indoor, kitchen appliance&#10;&#10;Description automatically generated">
            <a:extLst>
              <a:ext uri="{FF2B5EF4-FFF2-40B4-BE49-F238E27FC236}">
                <a16:creationId xmlns:a16="http://schemas.microsoft.com/office/drawing/2014/main" id="{23B65A7F-975C-4A6E-AD9B-71B026128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45" y="178192"/>
            <a:ext cx="3249338" cy="3439915"/>
          </a:xfrm>
          <a:prstGeom prst="rect">
            <a:avLst/>
          </a:prstGeom>
        </p:spPr>
      </p:pic>
      <p:pic>
        <p:nvPicPr>
          <p:cNvPr id="33" name="Content Placeholder 6" descr="A picture containing appliance, trash, cluttered, dirty&#10;&#10;Description automatically generated">
            <a:extLst>
              <a:ext uri="{FF2B5EF4-FFF2-40B4-BE49-F238E27FC236}">
                <a16:creationId xmlns:a16="http://schemas.microsoft.com/office/drawing/2014/main" id="{1D8232BE-8D1E-4790-98A5-D5A2CDF1B092}"/>
              </a:ext>
            </a:extLst>
          </p:cNvPr>
          <p:cNvPicPr>
            <a:picLocks noChangeAspect="1"/>
          </p:cNvPicPr>
          <p:nvPr/>
        </p:nvPicPr>
        <p:blipFill rotWithShape="1">
          <a:blip r:embed="rId5">
            <a:extLst>
              <a:ext uri="{28A0092B-C50C-407E-A947-70E740481C1C}">
                <a14:useLocalDpi xmlns:a14="http://schemas.microsoft.com/office/drawing/2010/main" val="0"/>
              </a:ext>
            </a:extLst>
          </a:blip>
          <a:srcRect l="33573" t="-11641" r="10561" b="31298"/>
          <a:stretch/>
        </p:blipFill>
        <p:spPr>
          <a:xfrm>
            <a:off x="7090196" y="796282"/>
            <a:ext cx="2892004" cy="3046547"/>
          </a:xfrm>
          <a:prstGeom prst="rect">
            <a:avLst/>
          </a:prstGeom>
        </p:spPr>
      </p:pic>
    </p:spTree>
    <p:extLst>
      <p:ext uri="{BB962C8B-B14F-4D97-AF65-F5344CB8AC3E}">
        <p14:creationId xmlns:p14="http://schemas.microsoft.com/office/powerpoint/2010/main" val="73988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7C0E9-C509-4274-ADDD-A325DB6207AA}"/>
              </a:ext>
            </a:extLst>
          </p:cNvPr>
          <p:cNvSpPr>
            <a:spLocks noGrp="1"/>
          </p:cNvSpPr>
          <p:nvPr>
            <p:ph type="title"/>
          </p:nvPr>
        </p:nvSpPr>
        <p:spPr/>
        <p:txBody>
          <a:bodyPr/>
          <a:lstStyle/>
          <a:p>
            <a:r>
              <a:rPr lang="es-ES" dirty="0">
                <a:solidFill>
                  <a:schemeClr val="bg1"/>
                </a:solidFill>
              </a:rPr>
              <a:t>Control variables:</a:t>
            </a:r>
            <a:endParaRPr lang="en-GB" dirty="0"/>
          </a:p>
        </p:txBody>
      </p:sp>
      <p:graphicFrame>
        <p:nvGraphicFramePr>
          <p:cNvPr id="4" name="Table 4">
            <a:extLst>
              <a:ext uri="{FF2B5EF4-FFF2-40B4-BE49-F238E27FC236}">
                <a16:creationId xmlns:a16="http://schemas.microsoft.com/office/drawing/2014/main" id="{089B9C37-87DD-492D-A10E-B83AC610786F}"/>
              </a:ext>
            </a:extLst>
          </p:cNvPr>
          <p:cNvGraphicFramePr>
            <a:graphicFrameLocks noGrp="1"/>
          </p:cNvGraphicFramePr>
          <p:nvPr>
            <p:ph idx="1"/>
            <p:extLst>
              <p:ext uri="{D42A27DB-BD31-4B8C-83A1-F6EECF244321}">
                <p14:modId xmlns:p14="http://schemas.microsoft.com/office/powerpoint/2010/main" val="3058924431"/>
              </p:ext>
            </p:extLst>
          </p:nvPr>
        </p:nvGraphicFramePr>
        <p:xfrm>
          <a:off x="511630" y="1806575"/>
          <a:ext cx="11386455" cy="2672080"/>
        </p:xfrm>
        <a:graphic>
          <a:graphicData uri="http://schemas.openxmlformats.org/drawingml/2006/table">
            <a:tbl>
              <a:tblPr firstRow="1" bandRow="1">
                <a:tableStyleId>{5C22544A-7EE6-4342-B048-85BDC9FD1C3A}</a:tableStyleId>
              </a:tblPr>
              <a:tblGrid>
                <a:gridCol w="3795485">
                  <a:extLst>
                    <a:ext uri="{9D8B030D-6E8A-4147-A177-3AD203B41FA5}">
                      <a16:colId xmlns:a16="http://schemas.microsoft.com/office/drawing/2014/main" val="340877994"/>
                    </a:ext>
                  </a:extLst>
                </a:gridCol>
                <a:gridCol w="3795485">
                  <a:extLst>
                    <a:ext uri="{9D8B030D-6E8A-4147-A177-3AD203B41FA5}">
                      <a16:colId xmlns:a16="http://schemas.microsoft.com/office/drawing/2014/main" val="209185972"/>
                    </a:ext>
                  </a:extLst>
                </a:gridCol>
                <a:gridCol w="3795485">
                  <a:extLst>
                    <a:ext uri="{9D8B030D-6E8A-4147-A177-3AD203B41FA5}">
                      <a16:colId xmlns:a16="http://schemas.microsoft.com/office/drawing/2014/main" val="1234371207"/>
                    </a:ext>
                  </a:extLst>
                </a:gridCol>
              </a:tblGrid>
              <a:tr h="370840">
                <a:tc>
                  <a:txBody>
                    <a:bodyPr/>
                    <a:lstStyle/>
                    <a:p>
                      <a:r>
                        <a:rPr lang="es-ES" dirty="0"/>
                        <a:t>Control variable. </a:t>
                      </a:r>
                      <a:r>
                        <a:rPr lang="es-ES" dirty="0">
                          <a:solidFill>
                            <a:schemeClr val="bg1"/>
                          </a:solidFill>
                        </a:rPr>
                        <a:t>Choose </a:t>
                      </a:r>
                      <a:r>
                        <a:rPr lang="es-ES" dirty="0" err="1">
                          <a:solidFill>
                            <a:schemeClr val="bg1"/>
                          </a:solidFill>
                        </a:rPr>
                        <a:t>the</a:t>
                      </a:r>
                      <a:r>
                        <a:rPr lang="es-ES" dirty="0">
                          <a:solidFill>
                            <a:schemeClr val="bg1"/>
                          </a:solidFill>
                        </a:rPr>
                        <a:t> </a:t>
                      </a:r>
                      <a:r>
                        <a:rPr lang="es-ES" dirty="0" err="1">
                          <a:solidFill>
                            <a:schemeClr val="bg1"/>
                          </a:solidFill>
                        </a:rPr>
                        <a:t>most</a:t>
                      </a:r>
                      <a:r>
                        <a:rPr lang="es-ES" dirty="0">
                          <a:solidFill>
                            <a:schemeClr val="bg1"/>
                          </a:solidFill>
                        </a:rPr>
                        <a:t> </a:t>
                      </a:r>
                      <a:r>
                        <a:rPr lang="es-ES" dirty="0" err="1">
                          <a:solidFill>
                            <a:schemeClr val="bg1"/>
                          </a:solidFill>
                        </a:rPr>
                        <a:t>significant</a:t>
                      </a:r>
                      <a:r>
                        <a:rPr lang="es-ES" dirty="0">
                          <a:solidFill>
                            <a:schemeClr val="bg1"/>
                          </a:solidFill>
                        </a:rPr>
                        <a:t> </a:t>
                      </a:r>
                      <a:r>
                        <a:rPr lang="es-ES" dirty="0" err="1">
                          <a:solidFill>
                            <a:schemeClr val="bg1"/>
                          </a:solidFill>
                        </a:rPr>
                        <a:t>ones</a:t>
                      </a:r>
                      <a:r>
                        <a:rPr lang="es-ES" dirty="0">
                          <a:solidFill>
                            <a:schemeClr val="bg1"/>
                          </a:solidFill>
                        </a:rPr>
                        <a:t> , </a:t>
                      </a:r>
                      <a:r>
                        <a:rPr lang="es-ES" dirty="0" err="1">
                          <a:solidFill>
                            <a:schemeClr val="bg1"/>
                          </a:solidFill>
                        </a:rPr>
                        <a:t>the</a:t>
                      </a:r>
                      <a:r>
                        <a:rPr lang="es-ES" dirty="0">
                          <a:solidFill>
                            <a:schemeClr val="bg1"/>
                          </a:solidFill>
                        </a:rPr>
                        <a:t> </a:t>
                      </a:r>
                      <a:r>
                        <a:rPr lang="es-ES" dirty="0" err="1">
                          <a:solidFill>
                            <a:schemeClr val="bg1"/>
                          </a:solidFill>
                        </a:rPr>
                        <a:t>ones</a:t>
                      </a:r>
                      <a:r>
                        <a:rPr lang="es-ES" dirty="0">
                          <a:solidFill>
                            <a:schemeClr val="bg1"/>
                          </a:solidFill>
                        </a:rPr>
                        <a:t> </a:t>
                      </a:r>
                      <a:r>
                        <a:rPr lang="es-ES" dirty="0" err="1">
                          <a:solidFill>
                            <a:schemeClr val="bg1"/>
                          </a:solidFill>
                        </a:rPr>
                        <a:t>that</a:t>
                      </a:r>
                      <a:r>
                        <a:rPr lang="es-ES" dirty="0">
                          <a:solidFill>
                            <a:schemeClr val="bg1"/>
                          </a:solidFill>
                        </a:rPr>
                        <a:t> </a:t>
                      </a:r>
                      <a:r>
                        <a:rPr lang="es-ES" dirty="0" err="1">
                          <a:solidFill>
                            <a:schemeClr val="bg1"/>
                          </a:solidFill>
                        </a:rPr>
                        <a:t>will</a:t>
                      </a:r>
                      <a:r>
                        <a:rPr lang="es-ES" dirty="0">
                          <a:solidFill>
                            <a:schemeClr val="bg1"/>
                          </a:solidFill>
                        </a:rPr>
                        <a:t> </a:t>
                      </a:r>
                      <a:r>
                        <a:rPr lang="es-ES" dirty="0" err="1">
                          <a:solidFill>
                            <a:schemeClr val="bg1"/>
                          </a:solidFill>
                        </a:rPr>
                        <a:t>have</a:t>
                      </a:r>
                      <a:r>
                        <a:rPr lang="es-ES" dirty="0">
                          <a:solidFill>
                            <a:schemeClr val="bg1"/>
                          </a:solidFill>
                        </a:rPr>
                        <a:t> </a:t>
                      </a:r>
                      <a:r>
                        <a:rPr lang="es-ES" dirty="0" err="1">
                          <a:solidFill>
                            <a:schemeClr val="bg1"/>
                          </a:solidFill>
                        </a:rPr>
                        <a:t>most</a:t>
                      </a:r>
                      <a:r>
                        <a:rPr lang="es-ES" dirty="0">
                          <a:solidFill>
                            <a:schemeClr val="bg1"/>
                          </a:solidFill>
                        </a:rPr>
                        <a:t> </a:t>
                      </a:r>
                      <a:r>
                        <a:rPr lang="es-ES" dirty="0" err="1">
                          <a:solidFill>
                            <a:schemeClr val="bg1"/>
                          </a:solidFill>
                        </a:rPr>
                        <a:t>impact</a:t>
                      </a:r>
                      <a:r>
                        <a:rPr lang="es-ES" dirty="0">
                          <a:solidFill>
                            <a:schemeClr val="bg1"/>
                          </a:solidFill>
                        </a:rPr>
                        <a:t> </a:t>
                      </a:r>
                      <a:r>
                        <a:rPr lang="es-ES" dirty="0" err="1">
                          <a:solidFill>
                            <a:schemeClr val="bg1"/>
                          </a:solidFill>
                        </a:rPr>
                        <a:t>on</a:t>
                      </a:r>
                      <a:r>
                        <a:rPr lang="es-ES" dirty="0">
                          <a:solidFill>
                            <a:schemeClr val="bg1"/>
                          </a:solidFill>
                        </a:rPr>
                        <a:t> </a:t>
                      </a:r>
                      <a:r>
                        <a:rPr lang="es-ES" dirty="0" err="1">
                          <a:solidFill>
                            <a:schemeClr val="bg1"/>
                          </a:solidFill>
                        </a:rPr>
                        <a:t>results</a:t>
                      </a:r>
                      <a:r>
                        <a:rPr lang="es-ES" dirty="0">
                          <a:solidFill>
                            <a:schemeClr val="bg1"/>
                          </a:solidFill>
                        </a:rPr>
                        <a:t> </a:t>
                      </a:r>
                      <a:r>
                        <a:rPr lang="es-ES" dirty="0" err="1">
                          <a:solidFill>
                            <a:schemeClr val="bg1"/>
                          </a:solidFill>
                        </a:rPr>
                        <a:t>if</a:t>
                      </a:r>
                      <a:r>
                        <a:rPr lang="es-ES" dirty="0">
                          <a:solidFill>
                            <a:schemeClr val="bg1"/>
                          </a:solidFill>
                        </a:rPr>
                        <a:t> </a:t>
                      </a:r>
                      <a:r>
                        <a:rPr lang="es-ES" dirty="0" err="1">
                          <a:solidFill>
                            <a:schemeClr val="bg1"/>
                          </a:solidFill>
                        </a:rPr>
                        <a:t>not</a:t>
                      </a:r>
                      <a:r>
                        <a:rPr lang="es-ES" dirty="0">
                          <a:solidFill>
                            <a:schemeClr val="bg1"/>
                          </a:solidFill>
                        </a:rPr>
                        <a:t> </a:t>
                      </a:r>
                      <a:r>
                        <a:rPr lang="es-ES" dirty="0" err="1">
                          <a:solidFill>
                            <a:schemeClr val="bg1"/>
                          </a:solidFill>
                        </a:rPr>
                        <a:t>controlled</a:t>
                      </a:r>
                      <a:r>
                        <a:rPr lang="es-ES" dirty="0">
                          <a:solidFill>
                            <a:schemeClr val="bg1"/>
                          </a:solidFill>
                        </a:rPr>
                        <a:t>.</a:t>
                      </a:r>
                      <a:r>
                        <a:rPr lang="es-ES" dirty="0"/>
                        <a:t> (</a:t>
                      </a:r>
                      <a:r>
                        <a:rPr lang="es-ES" dirty="0" err="1"/>
                        <a:t>include</a:t>
                      </a:r>
                      <a:r>
                        <a:rPr lang="es-ES" dirty="0"/>
                        <a:t> </a:t>
                      </a:r>
                      <a:r>
                        <a:rPr lang="es-ES" dirty="0" err="1"/>
                        <a:t>units</a:t>
                      </a:r>
                      <a:r>
                        <a:rPr lang="es-ES" dirty="0"/>
                        <a:t>)</a:t>
                      </a:r>
                      <a:endParaRPr lang="en-GB" dirty="0"/>
                    </a:p>
                  </a:txBody>
                  <a:tcPr/>
                </a:tc>
                <a:tc>
                  <a:txBody>
                    <a:bodyPr/>
                    <a:lstStyle/>
                    <a:p>
                      <a:r>
                        <a:rPr lang="es-ES" dirty="0" err="1"/>
                        <a:t>How</a:t>
                      </a:r>
                      <a:r>
                        <a:rPr lang="es-ES" dirty="0"/>
                        <a:t> </a:t>
                      </a:r>
                      <a:r>
                        <a:rPr lang="es-ES" dirty="0" err="1"/>
                        <a:t>will</a:t>
                      </a:r>
                      <a:r>
                        <a:rPr lang="es-ES" dirty="0"/>
                        <a:t> </a:t>
                      </a:r>
                      <a:r>
                        <a:rPr lang="es-ES" dirty="0" err="1"/>
                        <a:t>it</a:t>
                      </a:r>
                      <a:r>
                        <a:rPr lang="es-ES" dirty="0"/>
                        <a:t> be </a:t>
                      </a:r>
                      <a:r>
                        <a:rPr lang="es-ES" dirty="0" err="1"/>
                        <a:t>measured</a:t>
                      </a:r>
                      <a:r>
                        <a:rPr lang="es-ES" dirty="0"/>
                        <a:t>? </a:t>
                      </a:r>
                      <a:r>
                        <a:rPr lang="es-ES" dirty="0" err="1"/>
                        <a:t>Include</a:t>
                      </a:r>
                      <a:r>
                        <a:rPr lang="es-ES" dirty="0"/>
                        <a:t> </a:t>
                      </a:r>
                      <a:r>
                        <a:rPr lang="es-ES" dirty="0" err="1"/>
                        <a:t>equipment</a:t>
                      </a:r>
                      <a:r>
                        <a:rPr lang="es-ES" dirty="0"/>
                        <a:t> </a:t>
                      </a:r>
                      <a:r>
                        <a:rPr lang="es-ES" dirty="0" err="1"/>
                        <a:t>used</a:t>
                      </a:r>
                      <a:endParaRPr lang="en-GB" dirty="0"/>
                    </a:p>
                  </a:txBody>
                  <a:tcPr/>
                </a:tc>
                <a:tc>
                  <a:txBody>
                    <a:bodyPr/>
                    <a:lstStyle/>
                    <a:p>
                      <a:r>
                        <a:rPr lang="es-ES" dirty="0" err="1"/>
                        <a:t>Why</a:t>
                      </a:r>
                      <a:r>
                        <a:rPr lang="es-ES" dirty="0"/>
                        <a:t> Will </a:t>
                      </a:r>
                      <a:r>
                        <a:rPr lang="es-ES" dirty="0" err="1"/>
                        <a:t>it</a:t>
                      </a:r>
                      <a:r>
                        <a:rPr lang="es-ES" dirty="0"/>
                        <a:t> be </a:t>
                      </a:r>
                      <a:r>
                        <a:rPr lang="es-ES" dirty="0" err="1"/>
                        <a:t>measured</a:t>
                      </a:r>
                      <a:r>
                        <a:rPr lang="es-ES" dirty="0"/>
                        <a:t>? </a:t>
                      </a:r>
                      <a:r>
                        <a:rPr lang="es-ES" dirty="0" err="1"/>
                        <a:t>Include</a:t>
                      </a:r>
                      <a:r>
                        <a:rPr lang="es-ES" dirty="0"/>
                        <a:t> </a:t>
                      </a:r>
                      <a:r>
                        <a:rPr lang="es-ES" dirty="0" err="1"/>
                        <a:t>what</a:t>
                      </a:r>
                      <a:r>
                        <a:rPr lang="es-ES" dirty="0"/>
                        <a:t> Will </a:t>
                      </a:r>
                      <a:r>
                        <a:rPr lang="es-ES" dirty="0" err="1"/>
                        <a:t>have</a:t>
                      </a:r>
                      <a:r>
                        <a:rPr lang="es-ES" dirty="0"/>
                        <a:t> </a:t>
                      </a:r>
                      <a:r>
                        <a:rPr lang="es-ES" dirty="0" err="1"/>
                        <a:t>to</a:t>
                      </a:r>
                      <a:r>
                        <a:rPr lang="es-ES" dirty="0"/>
                        <a:t> </a:t>
                      </a:r>
                      <a:r>
                        <a:rPr lang="es-ES" dirty="0" err="1"/>
                        <a:t>the</a:t>
                      </a:r>
                      <a:r>
                        <a:rPr lang="es-ES" dirty="0"/>
                        <a:t> </a:t>
                      </a:r>
                      <a:r>
                        <a:rPr lang="es-ES" dirty="0" err="1"/>
                        <a:t>Dependent</a:t>
                      </a:r>
                      <a:r>
                        <a:rPr lang="es-ES" dirty="0"/>
                        <a:t> variable </a:t>
                      </a:r>
                      <a:r>
                        <a:rPr lang="es-ES" dirty="0" err="1"/>
                        <a:t>if</a:t>
                      </a:r>
                      <a:r>
                        <a:rPr lang="es-ES" dirty="0"/>
                        <a:t> </a:t>
                      </a:r>
                      <a:r>
                        <a:rPr lang="es-ES" dirty="0" err="1"/>
                        <a:t>this</a:t>
                      </a:r>
                      <a:r>
                        <a:rPr lang="es-ES" dirty="0"/>
                        <a:t> control variable </a:t>
                      </a:r>
                      <a:r>
                        <a:rPr lang="es-ES" dirty="0" err="1"/>
                        <a:t>is</a:t>
                      </a:r>
                      <a:r>
                        <a:rPr lang="es-ES" dirty="0"/>
                        <a:t> </a:t>
                      </a:r>
                      <a:r>
                        <a:rPr lang="es-ES" dirty="0" err="1"/>
                        <a:t>high</a:t>
                      </a:r>
                      <a:r>
                        <a:rPr lang="es-ES" dirty="0"/>
                        <a:t> and </a:t>
                      </a:r>
                      <a:r>
                        <a:rPr lang="es-ES" dirty="0" err="1"/>
                        <a:t>lower</a:t>
                      </a:r>
                      <a:r>
                        <a:rPr lang="es-ES" dirty="0"/>
                        <a:t>.</a:t>
                      </a:r>
                      <a:endParaRPr lang="en-GB" dirty="0"/>
                    </a:p>
                  </a:txBody>
                  <a:tcPr/>
                </a:tc>
                <a:extLst>
                  <a:ext uri="{0D108BD9-81ED-4DB2-BD59-A6C34878D82A}">
                    <a16:rowId xmlns:a16="http://schemas.microsoft.com/office/drawing/2014/main" val="3891887612"/>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062434077"/>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04501606"/>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584370022"/>
                  </a:ext>
                </a:extLst>
              </a:tr>
              <a:tr h="370840">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578664771"/>
                  </a:ext>
                </a:extLst>
              </a:tr>
            </a:tbl>
          </a:graphicData>
        </a:graphic>
      </p:graphicFrame>
    </p:spTree>
    <p:extLst>
      <p:ext uri="{BB962C8B-B14F-4D97-AF65-F5344CB8AC3E}">
        <p14:creationId xmlns:p14="http://schemas.microsoft.com/office/powerpoint/2010/main" val="277428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3F36-12A3-32B4-8992-A7955BF63F7A}"/>
              </a:ext>
            </a:extLst>
          </p:cNvPr>
          <p:cNvSpPr>
            <a:spLocks noGrp="1"/>
          </p:cNvSpPr>
          <p:nvPr>
            <p:ph type="title"/>
          </p:nvPr>
        </p:nvSpPr>
        <p:spPr/>
        <p:txBody>
          <a:bodyPr/>
          <a:lstStyle/>
          <a:p>
            <a:r>
              <a:rPr lang="en-ES"/>
              <a:t>Animal homes </a:t>
            </a:r>
            <a:r>
              <a:rPr lang="en-ES">
                <a:sym typeface="Wingdings" pitchFamily="2" charset="2"/>
              </a:rPr>
              <a:t></a:t>
            </a:r>
            <a:r>
              <a:rPr lang="en-ES"/>
              <a:t> Human homes? </a:t>
            </a:r>
            <a:endParaRPr lang="en-ES" dirty="0"/>
          </a:p>
        </p:txBody>
      </p:sp>
      <p:sp>
        <p:nvSpPr>
          <p:cNvPr id="3" name="Content Placeholder 2">
            <a:extLst>
              <a:ext uri="{FF2B5EF4-FFF2-40B4-BE49-F238E27FC236}">
                <a16:creationId xmlns:a16="http://schemas.microsoft.com/office/drawing/2014/main" id="{E8EC867B-2CBE-7FE9-7C08-9149DD16D778}"/>
              </a:ext>
            </a:extLst>
          </p:cNvPr>
          <p:cNvSpPr>
            <a:spLocks noGrp="1"/>
          </p:cNvSpPr>
          <p:nvPr>
            <p:ph idx="1"/>
          </p:nvPr>
        </p:nvSpPr>
        <p:spPr>
          <a:xfrm>
            <a:off x="838200" y="1825625"/>
            <a:ext cx="6054969" cy="4351338"/>
          </a:xfrm>
        </p:spPr>
        <p:txBody>
          <a:bodyPr>
            <a:normAutofit fontScale="85000" lnSpcReduction="20000"/>
          </a:bodyPr>
          <a:lstStyle/>
          <a:p>
            <a:r>
              <a:rPr lang="en-ES" dirty="0"/>
              <a:t>Using Photogrid (or a word file) to make a collage of at least 6 homes from different parts of the world.  </a:t>
            </a:r>
          </a:p>
          <a:p>
            <a:pPr lvl="1"/>
            <a:r>
              <a:rPr lang="en-ES" dirty="0"/>
              <a:t>Photogrid – collage of 6 to 9 photos.  Download final file as jpg.  Import to word – add a label of the location for each home. </a:t>
            </a:r>
          </a:p>
          <a:p>
            <a:r>
              <a:rPr lang="en-ES" dirty="0"/>
              <a:t>Stick with single family homes OR apartment buildings with homes for many families (try to avoid doing both).   </a:t>
            </a:r>
          </a:p>
          <a:p>
            <a:r>
              <a:rPr lang="en-GB" dirty="0"/>
              <a:t>T</a:t>
            </a:r>
            <a:r>
              <a:rPr lang="en-ES" dirty="0"/>
              <a:t>ry to find homes that are very diverse in terms of their structure a and materials used for construction. </a:t>
            </a:r>
          </a:p>
          <a:p>
            <a:r>
              <a:rPr lang="en-ES" dirty="0"/>
              <a:t>Suggest at least 3 reasons why houses are constructed differently in different geographic locations. </a:t>
            </a:r>
          </a:p>
          <a:p>
            <a:endParaRPr lang="en-ES" dirty="0"/>
          </a:p>
        </p:txBody>
      </p:sp>
      <p:pic>
        <p:nvPicPr>
          <p:cNvPr id="1026" name="Picture 2" descr="What is a Raised Ranch?">
            <a:extLst>
              <a:ext uri="{FF2B5EF4-FFF2-40B4-BE49-F238E27FC236}">
                <a16:creationId xmlns:a16="http://schemas.microsoft.com/office/drawing/2014/main" id="{95358494-6354-4EF7-72A4-E30520206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169" y="2462042"/>
            <a:ext cx="5106279" cy="340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82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F00B-775B-4AD4-B454-7330AD362FF0}"/>
              </a:ext>
            </a:extLst>
          </p:cNvPr>
          <p:cNvSpPr>
            <a:spLocks noGrp="1"/>
          </p:cNvSpPr>
          <p:nvPr>
            <p:ph type="title"/>
          </p:nvPr>
        </p:nvSpPr>
        <p:spPr/>
        <p:txBody>
          <a:bodyPr/>
          <a:lstStyle/>
          <a:p>
            <a:r>
              <a:rPr lang="es-ES" dirty="0" err="1">
                <a:solidFill>
                  <a:schemeClr val="bg1"/>
                </a:solidFill>
              </a:rPr>
              <a:t>Properties</a:t>
            </a:r>
            <a:r>
              <a:rPr lang="es-ES" dirty="0">
                <a:solidFill>
                  <a:schemeClr val="bg1"/>
                </a:solidFill>
              </a:rPr>
              <a:t> </a:t>
            </a:r>
            <a:r>
              <a:rPr lang="es-ES" dirty="0" err="1">
                <a:solidFill>
                  <a:schemeClr val="bg1"/>
                </a:solidFill>
              </a:rPr>
              <a:t>of</a:t>
            </a:r>
            <a:r>
              <a:rPr lang="es-ES" dirty="0">
                <a:solidFill>
                  <a:schemeClr val="bg1"/>
                </a:solidFill>
              </a:rPr>
              <a:t> </a:t>
            </a:r>
            <a:r>
              <a:rPr lang="es-ES" dirty="0" err="1">
                <a:solidFill>
                  <a:schemeClr val="bg1"/>
                </a:solidFill>
              </a:rPr>
              <a:t>materials</a:t>
            </a:r>
            <a:endParaRPr lang="en-GB" dirty="0">
              <a:solidFill>
                <a:schemeClr val="bg1"/>
              </a:solidFill>
            </a:endParaRPr>
          </a:p>
        </p:txBody>
      </p:sp>
      <p:sp>
        <p:nvSpPr>
          <p:cNvPr id="3" name="Content Placeholder 2">
            <a:extLst>
              <a:ext uri="{FF2B5EF4-FFF2-40B4-BE49-F238E27FC236}">
                <a16:creationId xmlns:a16="http://schemas.microsoft.com/office/drawing/2014/main" id="{C76F4C81-1073-4AFA-B0B1-605BA3D3536F}"/>
              </a:ext>
            </a:extLst>
          </p:cNvPr>
          <p:cNvSpPr>
            <a:spLocks noGrp="1"/>
          </p:cNvSpPr>
          <p:nvPr>
            <p:ph idx="1"/>
          </p:nvPr>
        </p:nvSpPr>
        <p:spPr/>
        <p:txBody>
          <a:bodyPr/>
          <a:lstStyle/>
          <a:p>
            <a:r>
              <a:rPr lang="en-GB" dirty="0">
                <a:hlinkClick r:id="rId4"/>
              </a:rPr>
              <a:t>https://www.youtube.com/watch?v=340MmuY_osY</a:t>
            </a:r>
            <a:endParaRPr lang="en-GB" dirty="0"/>
          </a:p>
          <a:p>
            <a:r>
              <a:rPr lang="en-GB" dirty="0"/>
              <a:t>3.57 mins</a:t>
            </a:r>
          </a:p>
        </p:txBody>
      </p:sp>
    </p:spTree>
    <p:extLst>
      <p:ext uri="{BB962C8B-B14F-4D97-AF65-F5344CB8AC3E}">
        <p14:creationId xmlns:p14="http://schemas.microsoft.com/office/powerpoint/2010/main" val="242953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20B6-5B40-4BA4-8721-3105A0A93E51}"/>
              </a:ext>
            </a:extLst>
          </p:cNvPr>
          <p:cNvSpPr>
            <a:spLocks noGrp="1"/>
          </p:cNvSpPr>
          <p:nvPr>
            <p:ph type="title"/>
          </p:nvPr>
        </p:nvSpPr>
        <p:spPr/>
        <p:txBody>
          <a:bodyPr/>
          <a:lstStyle/>
          <a:p>
            <a:r>
              <a:rPr lang="es-ES" dirty="0"/>
              <a:t>Match </a:t>
            </a:r>
            <a:r>
              <a:rPr lang="es-ES" dirty="0" err="1"/>
              <a:t>the</a:t>
            </a:r>
            <a:r>
              <a:rPr lang="es-ES" dirty="0"/>
              <a:t> </a:t>
            </a:r>
            <a:r>
              <a:rPr lang="es-ES" dirty="0" err="1"/>
              <a:t>opposites</a:t>
            </a:r>
            <a:endParaRPr lang="en-GB" dirty="0"/>
          </a:p>
        </p:txBody>
      </p:sp>
      <p:graphicFrame>
        <p:nvGraphicFramePr>
          <p:cNvPr id="4" name="Table 4">
            <a:extLst>
              <a:ext uri="{FF2B5EF4-FFF2-40B4-BE49-F238E27FC236}">
                <a16:creationId xmlns:a16="http://schemas.microsoft.com/office/drawing/2014/main" id="{90D0FF0D-781F-4023-9E1C-27F40A5E48DB}"/>
              </a:ext>
            </a:extLst>
          </p:cNvPr>
          <p:cNvGraphicFramePr>
            <a:graphicFrameLocks noGrp="1"/>
          </p:cNvGraphicFramePr>
          <p:nvPr>
            <p:ph idx="1"/>
            <p:extLst>
              <p:ext uri="{D42A27DB-BD31-4B8C-83A1-F6EECF244321}">
                <p14:modId xmlns:p14="http://schemas.microsoft.com/office/powerpoint/2010/main" val="445192908"/>
              </p:ext>
            </p:extLst>
          </p:nvPr>
        </p:nvGraphicFramePr>
        <p:xfrm>
          <a:off x="1197429" y="152171"/>
          <a:ext cx="10003972" cy="6553658"/>
        </p:xfrm>
        <a:graphic>
          <a:graphicData uri="http://schemas.openxmlformats.org/drawingml/2006/table">
            <a:tbl>
              <a:tblPr firstRow="1" bandRow="1">
                <a:tableStyleId>{5C22544A-7EE6-4342-B048-85BDC9FD1C3A}</a:tableStyleId>
              </a:tblPr>
              <a:tblGrid>
                <a:gridCol w="4637314">
                  <a:extLst>
                    <a:ext uri="{9D8B030D-6E8A-4147-A177-3AD203B41FA5}">
                      <a16:colId xmlns:a16="http://schemas.microsoft.com/office/drawing/2014/main" val="3941817392"/>
                    </a:ext>
                  </a:extLst>
                </a:gridCol>
                <a:gridCol w="5366658">
                  <a:extLst>
                    <a:ext uri="{9D8B030D-6E8A-4147-A177-3AD203B41FA5}">
                      <a16:colId xmlns:a16="http://schemas.microsoft.com/office/drawing/2014/main" val="3677306034"/>
                    </a:ext>
                  </a:extLst>
                </a:gridCol>
              </a:tblGrid>
              <a:tr h="482762">
                <a:tc>
                  <a:txBody>
                    <a:bodyPr/>
                    <a:lstStyle/>
                    <a:p>
                      <a:r>
                        <a:rPr lang="es-ES" dirty="0" err="1"/>
                        <a:t>Keyword</a:t>
                      </a:r>
                      <a:endParaRPr lang="en-GB" dirty="0"/>
                    </a:p>
                  </a:txBody>
                  <a:tcPr/>
                </a:tc>
                <a:tc>
                  <a:txBody>
                    <a:bodyPr/>
                    <a:lstStyle/>
                    <a:p>
                      <a:r>
                        <a:rPr lang="es-ES" dirty="0" err="1"/>
                        <a:t>Definition</a:t>
                      </a:r>
                      <a:r>
                        <a:rPr lang="es-ES" dirty="0"/>
                        <a:t> </a:t>
                      </a:r>
                      <a:endParaRPr lang="en-GB" dirty="0"/>
                    </a:p>
                  </a:txBody>
                  <a:tcPr/>
                </a:tc>
                <a:extLst>
                  <a:ext uri="{0D108BD9-81ED-4DB2-BD59-A6C34878D82A}">
                    <a16:rowId xmlns:a16="http://schemas.microsoft.com/office/drawing/2014/main" val="3018596223"/>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Brittle</a:t>
                      </a:r>
                    </a:p>
                  </a:txBody>
                  <a:tcPr/>
                </a:tc>
                <a:tc>
                  <a:txBody>
                    <a:bodyPr/>
                    <a:lstStyle/>
                    <a:p>
                      <a:endParaRPr lang="en-GB" dirty="0"/>
                    </a:p>
                  </a:txBody>
                  <a:tcPr/>
                </a:tc>
                <a:extLst>
                  <a:ext uri="{0D108BD9-81ED-4DB2-BD59-A6C34878D82A}">
                    <a16:rowId xmlns:a16="http://schemas.microsoft.com/office/drawing/2014/main" val="3054972265"/>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Conductivity</a:t>
                      </a:r>
                    </a:p>
                  </a:txBody>
                  <a:tcPr/>
                </a:tc>
                <a:tc>
                  <a:txBody>
                    <a:bodyPr/>
                    <a:lstStyle/>
                    <a:p>
                      <a:endParaRPr lang="en-GB" dirty="0"/>
                    </a:p>
                  </a:txBody>
                  <a:tcPr/>
                </a:tc>
                <a:extLst>
                  <a:ext uri="{0D108BD9-81ED-4DB2-BD59-A6C34878D82A}">
                    <a16:rowId xmlns:a16="http://schemas.microsoft.com/office/drawing/2014/main" val="1416599576"/>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Corrosion Resistance</a:t>
                      </a:r>
                    </a:p>
                  </a:txBody>
                  <a:tcPr/>
                </a:tc>
                <a:tc>
                  <a:txBody>
                    <a:bodyPr/>
                    <a:lstStyle/>
                    <a:p>
                      <a:endParaRPr lang="en-GB"/>
                    </a:p>
                  </a:txBody>
                  <a:tcPr/>
                </a:tc>
                <a:extLst>
                  <a:ext uri="{0D108BD9-81ED-4DB2-BD59-A6C34878D82A}">
                    <a16:rowId xmlns:a16="http://schemas.microsoft.com/office/drawing/2014/main" val="3813919899"/>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Density</a:t>
                      </a:r>
                    </a:p>
                  </a:txBody>
                  <a:tcPr/>
                </a:tc>
                <a:tc>
                  <a:txBody>
                    <a:bodyPr/>
                    <a:lstStyle/>
                    <a:p>
                      <a:endParaRPr lang="en-GB" dirty="0"/>
                    </a:p>
                  </a:txBody>
                  <a:tcPr/>
                </a:tc>
                <a:extLst>
                  <a:ext uri="{0D108BD9-81ED-4DB2-BD59-A6C34878D82A}">
                    <a16:rowId xmlns:a16="http://schemas.microsoft.com/office/drawing/2014/main" val="293291922"/>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Ductility / Malleability</a:t>
                      </a:r>
                    </a:p>
                  </a:txBody>
                  <a:tcPr/>
                </a:tc>
                <a:tc>
                  <a:txBody>
                    <a:bodyPr/>
                    <a:lstStyle/>
                    <a:p>
                      <a:endParaRPr lang="en-GB" dirty="0"/>
                    </a:p>
                  </a:txBody>
                  <a:tcPr/>
                </a:tc>
                <a:extLst>
                  <a:ext uri="{0D108BD9-81ED-4DB2-BD59-A6C34878D82A}">
                    <a16:rowId xmlns:a16="http://schemas.microsoft.com/office/drawing/2014/main" val="3298929191"/>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Elasticity</a:t>
                      </a:r>
                    </a:p>
                  </a:txBody>
                  <a:tcPr/>
                </a:tc>
                <a:tc>
                  <a:txBody>
                    <a:bodyPr/>
                    <a:lstStyle/>
                    <a:p>
                      <a:endParaRPr lang="en-GB" dirty="0"/>
                    </a:p>
                  </a:txBody>
                  <a:tcPr/>
                </a:tc>
                <a:extLst>
                  <a:ext uri="{0D108BD9-81ED-4DB2-BD59-A6C34878D82A}">
                    <a16:rowId xmlns:a16="http://schemas.microsoft.com/office/drawing/2014/main" val="626140469"/>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Toughness</a:t>
                      </a:r>
                    </a:p>
                  </a:txBody>
                  <a:tcPr/>
                </a:tc>
                <a:tc>
                  <a:txBody>
                    <a:bodyPr/>
                    <a:lstStyle/>
                    <a:p>
                      <a:endParaRPr lang="en-GB"/>
                    </a:p>
                  </a:txBody>
                  <a:tcPr/>
                </a:tc>
                <a:extLst>
                  <a:ext uri="{0D108BD9-81ED-4DB2-BD59-A6C34878D82A}">
                    <a16:rowId xmlns:a16="http://schemas.microsoft.com/office/drawing/2014/main" val="1808429004"/>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Hardness</a:t>
                      </a:r>
                    </a:p>
                  </a:txBody>
                  <a:tcPr/>
                </a:tc>
                <a:tc>
                  <a:txBody>
                    <a:bodyPr/>
                    <a:lstStyle/>
                    <a:p>
                      <a:endParaRPr lang="en-GB"/>
                    </a:p>
                  </a:txBody>
                  <a:tcPr/>
                </a:tc>
                <a:extLst>
                  <a:ext uri="{0D108BD9-81ED-4DB2-BD59-A6C34878D82A}">
                    <a16:rowId xmlns:a16="http://schemas.microsoft.com/office/drawing/2014/main" val="3526807973"/>
                  </a:ext>
                </a:extLst>
              </a:tr>
              <a:tr h="674544">
                <a:tc>
                  <a:txBody>
                    <a:bodyPr/>
                    <a:lstStyle/>
                    <a:p>
                      <a:pPr marL="0" marR="0" lvl="0" indent="0" algn="l" defTabSz="457200" rtl="0" eaLnBrk="1" fontAlgn="auto" latinLnBrk="0" hangingPunct="1">
                        <a:lnSpc>
                          <a:spcPct val="100000"/>
                        </a:lnSpc>
                        <a:spcBef>
                          <a:spcPct val="20000"/>
                        </a:spcBef>
                        <a:spcAft>
                          <a:spcPts val="600"/>
                        </a:spcAft>
                        <a:buClr>
                          <a:prstClr val="black">
                            <a:lumMod val="75000"/>
                            <a:lumOff val="25000"/>
                          </a:prstClr>
                        </a:buClr>
                        <a:buSzTx/>
                        <a:buFont typeface="Arial" panose="020B0604020202020204" pitchFamily="34" charset="0"/>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Verdana"/>
                          <a:ea typeface="+mn-ea"/>
                          <a:cs typeface="+mn-cs"/>
                        </a:rPr>
                        <a:t>Plasticity</a:t>
                      </a:r>
                    </a:p>
                  </a:txBody>
                  <a:tcPr/>
                </a:tc>
                <a:tc>
                  <a:txBody>
                    <a:bodyPr/>
                    <a:lstStyle/>
                    <a:p>
                      <a:endParaRPr lang="en-GB" dirty="0"/>
                    </a:p>
                  </a:txBody>
                  <a:tcPr/>
                </a:tc>
                <a:extLst>
                  <a:ext uri="{0D108BD9-81ED-4DB2-BD59-A6C34878D82A}">
                    <a16:rowId xmlns:a16="http://schemas.microsoft.com/office/drawing/2014/main" val="424467635"/>
                  </a:ext>
                </a:extLst>
              </a:tr>
            </a:tbl>
          </a:graphicData>
        </a:graphic>
      </p:graphicFrame>
    </p:spTree>
    <p:extLst>
      <p:ext uri="{BB962C8B-B14F-4D97-AF65-F5344CB8AC3E}">
        <p14:creationId xmlns:p14="http://schemas.microsoft.com/office/powerpoint/2010/main" val="156474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A6F2-7E45-47A7-95DB-AB3DC984E8E2}"/>
              </a:ext>
            </a:extLst>
          </p:cNvPr>
          <p:cNvSpPr>
            <a:spLocks noGrp="1"/>
          </p:cNvSpPr>
          <p:nvPr>
            <p:ph type="title"/>
          </p:nvPr>
        </p:nvSpPr>
        <p:spPr/>
        <p:txBody>
          <a:bodyPr/>
          <a:lstStyle/>
          <a:p>
            <a:r>
              <a:rPr lang="es-ES" dirty="0" err="1">
                <a:solidFill>
                  <a:schemeClr val="bg1"/>
                </a:solidFill>
              </a:rPr>
              <a:t>If</a:t>
            </a:r>
            <a:r>
              <a:rPr lang="es-ES" dirty="0">
                <a:solidFill>
                  <a:schemeClr val="bg1"/>
                </a:solidFill>
              </a:rPr>
              <a:t> </a:t>
            </a:r>
            <a:r>
              <a:rPr lang="es-ES" dirty="0" err="1">
                <a:solidFill>
                  <a:schemeClr val="bg1"/>
                </a:solidFill>
              </a:rPr>
              <a:t>you</a:t>
            </a:r>
            <a:r>
              <a:rPr lang="es-ES" dirty="0">
                <a:solidFill>
                  <a:schemeClr val="bg1"/>
                </a:solidFill>
              </a:rPr>
              <a:t> are </a:t>
            </a:r>
            <a:r>
              <a:rPr lang="es-ES" dirty="0" err="1">
                <a:solidFill>
                  <a:schemeClr val="bg1"/>
                </a:solidFill>
              </a:rPr>
              <a:t>interested</a:t>
            </a:r>
            <a:r>
              <a:rPr lang="es-ES" dirty="0">
                <a:solidFill>
                  <a:schemeClr val="bg1"/>
                </a:solidFill>
              </a:rPr>
              <a:t> in material </a:t>
            </a:r>
            <a:r>
              <a:rPr lang="es-ES" dirty="0" err="1">
                <a:solidFill>
                  <a:schemeClr val="bg1"/>
                </a:solidFill>
              </a:rPr>
              <a:t>science</a:t>
            </a:r>
            <a:endParaRPr lang="en-GB" dirty="0">
              <a:solidFill>
                <a:schemeClr val="bg1"/>
              </a:solidFill>
            </a:endParaRPr>
          </a:p>
        </p:txBody>
      </p:sp>
      <p:sp>
        <p:nvSpPr>
          <p:cNvPr id="3" name="Content Placeholder 2">
            <a:extLst>
              <a:ext uri="{FF2B5EF4-FFF2-40B4-BE49-F238E27FC236}">
                <a16:creationId xmlns:a16="http://schemas.microsoft.com/office/drawing/2014/main" id="{9BAB26B1-9447-423B-8B58-5C97A46AA3C6}"/>
              </a:ext>
            </a:extLst>
          </p:cNvPr>
          <p:cNvSpPr>
            <a:spLocks noGrp="1"/>
          </p:cNvSpPr>
          <p:nvPr>
            <p:ph idx="1"/>
          </p:nvPr>
        </p:nvSpPr>
        <p:spPr/>
        <p:txBody>
          <a:bodyPr/>
          <a:lstStyle/>
          <a:p>
            <a:r>
              <a:rPr lang="es-ES" dirty="0" err="1"/>
              <a:t>Watch</a:t>
            </a:r>
            <a:r>
              <a:rPr lang="es-ES" dirty="0"/>
              <a:t> </a:t>
            </a:r>
            <a:r>
              <a:rPr lang="es-ES" dirty="0" err="1"/>
              <a:t>this</a:t>
            </a:r>
            <a:r>
              <a:rPr lang="es-ES" dirty="0"/>
              <a:t> </a:t>
            </a:r>
            <a:r>
              <a:rPr lang="es-ES" dirty="0">
                <a:hlinkClick r:id="rId4"/>
              </a:rPr>
              <a:t>https://www.youtube.com/watch?v=4-_rwDgLMpk</a:t>
            </a:r>
            <a:r>
              <a:rPr lang="es-ES" dirty="0"/>
              <a:t> 28 </a:t>
            </a:r>
            <a:r>
              <a:rPr lang="es-ES" dirty="0" err="1"/>
              <a:t>mins</a:t>
            </a:r>
            <a:endParaRPr lang="en-GB" dirty="0"/>
          </a:p>
        </p:txBody>
      </p:sp>
    </p:spTree>
    <p:extLst>
      <p:ext uri="{BB962C8B-B14F-4D97-AF65-F5344CB8AC3E}">
        <p14:creationId xmlns:p14="http://schemas.microsoft.com/office/powerpoint/2010/main" val="40532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A6F2-7E45-47A7-95DB-AB3DC984E8E2}"/>
              </a:ext>
            </a:extLst>
          </p:cNvPr>
          <p:cNvSpPr>
            <a:spLocks noGrp="1"/>
          </p:cNvSpPr>
          <p:nvPr>
            <p:ph type="title"/>
          </p:nvPr>
        </p:nvSpPr>
        <p:spPr/>
        <p:txBody>
          <a:bodyPr/>
          <a:lstStyle/>
          <a:p>
            <a:r>
              <a:rPr lang="es-ES" dirty="0" err="1"/>
              <a:t>If</a:t>
            </a:r>
            <a:r>
              <a:rPr lang="es-ES" dirty="0"/>
              <a:t> </a:t>
            </a:r>
            <a:r>
              <a:rPr lang="es-ES" dirty="0" err="1"/>
              <a:t>you</a:t>
            </a:r>
            <a:r>
              <a:rPr lang="es-ES" dirty="0"/>
              <a:t> are </a:t>
            </a:r>
            <a:r>
              <a:rPr lang="es-ES" dirty="0" err="1"/>
              <a:t>interested</a:t>
            </a:r>
            <a:r>
              <a:rPr lang="es-ES" dirty="0"/>
              <a:t> in material </a:t>
            </a:r>
            <a:r>
              <a:rPr lang="es-ES" dirty="0" err="1"/>
              <a:t>science</a:t>
            </a:r>
            <a:r>
              <a:rPr lang="es-ES" dirty="0"/>
              <a:t> – Smart </a:t>
            </a:r>
            <a:r>
              <a:rPr lang="es-ES" dirty="0" err="1"/>
              <a:t>materials</a:t>
            </a:r>
            <a:endParaRPr lang="en-GB" dirty="0"/>
          </a:p>
        </p:txBody>
      </p:sp>
      <p:sp>
        <p:nvSpPr>
          <p:cNvPr id="3" name="Content Placeholder 2">
            <a:extLst>
              <a:ext uri="{FF2B5EF4-FFF2-40B4-BE49-F238E27FC236}">
                <a16:creationId xmlns:a16="http://schemas.microsoft.com/office/drawing/2014/main" id="{9BAB26B1-9447-423B-8B58-5C97A46AA3C6}"/>
              </a:ext>
            </a:extLst>
          </p:cNvPr>
          <p:cNvSpPr>
            <a:spLocks noGrp="1"/>
          </p:cNvSpPr>
          <p:nvPr>
            <p:ph idx="1"/>
          </p:nvPr>
        </p:nvSpPr>
        <p:spPr/>
        <p:txBody>
          <a:bodyPr/>
          <a:lstStyle/>
          <a:p>
            <a:r>
              <a:rPr lang="es-ES" dirty="0" err="1"/>
              <a:t>Watch</a:t>
            </a:r>
            <a:r>
              <a:rPr lang="es-ES" dirty="0"/>
              <a:t> </a:t>
            </a:r>
            <a:r>
              <a:rPr lang="es-ES" dirty="0" err="1"/>
              <a:t>this</a:t>
            </a:r>
            <a:r>
              <a:rPr lang="es-ES" dirty="0"/>
              <a:t> </a:t>
            </a:r>
            <a:r>
              <a:rPr lang="es-ES" dirty="0">
                <a:hlinkClick r:id="rId2"/>
              </a:rPr>
              <a:t>https://www.youtube.com/watch?v=4-_rwDgLMpk</a:t>
            </a:r>
            <a:r>
              <a:rPr lang="es-ES" dirty="0"/>
              <a:t> 28 </a:t>
            </a:r>
            <a:r>
              <a:rPr lang="es-ES" dirty="0" err="1"/>
              <a:t>mins</a:t>
            </a:r>
            <a:endParaRPr lang="en-GB" dirty="0"/>
          </a:p>
        </p:txBody>
      </p:sp>
    </p:spTree>
    <p:extLst>
      <p:ext uri="{BB962C8B-B14F-4D97-AF65-F5344CB8AC3E}">
        <p14:creationId xmlns:p14="http://schemas.microsoft.com/office/powerpoint/2010/main" val="4236263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7731-610B-E940-8417-A5A5B32583E9}"/>
              </a:ext>
            </a:extLst>
          </p:cNvPr>
          <p:cNvSpPr>
            <a:spLocks noGrp="1"/>
          </p:cNvSpPr>
          <p:nvPr>
            <p:ph type="title"/>
          </p:nvPr>
        </p:nvSpPr>
        <p:spPr>
          <a:xfrm>
            <a:off x="838200" y="365126"/>
            <a:ext cx="10515600" cy="453582"/>
          </a:xfrm>
        </p:spPr>
        <p:txBody>
          <a:bodyPr>
            <a:normAutofit fontScale="90000"/>
          </a:bodyPr>
          <a:lstStyle/>
          <a:p>
            <a:r>
              <a:rPr lang="en-ES" dirty="0"/>
              <a:t>Smart materials</a:t>
            </a:r>
          </a:p>
        </p:txBody>
      </p:sp>
      <p:sp>
        <p:nvSpPr>
          <p:cNvPr id="3" name="Content Placeholder 2">
            <a:extLst>
              <a:ext uri="{FF2B5EF4-FFF2-40B4-BE49-F238E27FC236}">
                <a16:creationId xmlns:a16="http://schemas.microsoft.com/office/drawing/2014/main" id="{1E931345-83BE-CD10-18AC-D7536A79C462}"/>
              </a:ext>
            </a:extLst>
          </p:cNvPr>
          <p:cNvSpPr>
            <a:spLocks noGrp="1"/>
          </p:cNvSpPr>
          <p:nvPr>
            <p:ph idx="1"/>
          </p:nvPr>
        </p:nvSpPr>
        <p:spPr>
          <a:xfrm>
            <a:off x="838200" y="1286540"/>
            <a:ext cx="10515600" cy="4890423"/>
          </a:xfrm>
        </p:spPr>
        <p:txBody>
          <a:bodyPr>
            <a:normAutofit fontScale="55000" lnSpcReduction="20000"/>
          </a:bodyPr>
          <a:lstStyle/>
          <a:p>
            <a:pPr algn="l">
              <a:buFont typeface="+mj-lt"/>
              <a:buAutoNum type="arabicPeriod"/>
            </a:pPr>
            <a:r>
              <a:rPr lang="en-GB" b="0" i="0" dirty="0">
                <a:effectLst/>
                <a:latin typeface="Söhne"/>
              </a:rPr>
              <a:t>Shape Memory Alloys (SMAs): These materials have the ability to "remember" their original shape and return to it when subjected to heat or other stimuli. One well-known shape memory alloy is Nitinol, a combination of nickel and titanium.</a:t>
            </a:r>
          </a:p>
          <a:p>
            <a:pPr algn="l">
              <a:buFont typeface="+mj-lt"/>
              <a:buAutoNum type="arabicPeriod"/>
            </a:pPr>
            <a:r>
              <a:rPr lang="en-GB" b="0" i="0" dirty="0">
                <a:effectLst/>
                <a:latin typeface="Söhne"/>
              </a:rPr>
              <a:t>Piezoelectric Materials: These materials generate an electric charge in response to mechanical stress and can also undergo mechanical deformation when subjected to an electric field. They find applications in sensors, actuators, and energy harvesting devices.</a:t>
            </a:r>
          </a:p>
          <a:p>
            <a:pPr algn="l">
              <a:buFont typeface="+mj-lt"/>
              <a:buAutoNum type="arabicPeriod"/>
            </a:pPr>
            <a:r>
              <a:rPr lang="en-GB" b="0" i="0" dirty="0">
                <a:effectLst/>
                <a:latin typeface="Söhne"/>
              </a:rPr>
              <a:t>Electrochromic Materials: These materials change </a:t>
            </a:r>
            <a:r>
              <a:rPr lang="en-GB" b="0" i="0" dirty="0" err="1">
                <a:effectLst/>
                <a:latin typeface="Söhne"/>
              </a:rPr>
              <a:t>color</a:t>
            </a:r>
            <a:r>
              <a:rPr lang="en-GB" b="0" i="0" dirty="0">
                <a:effectLst/>
                <a:latin typeface="Söhne"/>
              </a:rPr>
              <a:t> or opacity in response to an electrical stimulus. They are used in smart windows, </a:t>
            </a:r>
            <a:r>
              <a:rPr lang="en-GB" b="0" i="0" dirty="0" err="1">
                <a:effectLst/>
                <a:latin typeface="Söhne"/>
              </a:rPr>
              <a:t>rearview</a:t>
            </a:r>
            <a:r>
              <a:rPr lang="en-GB" b="0" i="0" dirty="0">
                <a:effectLst/>
                <a:latin typeface="Söhne"/>
              </a:rPr>
              <a:t> mirrors, and displays.</a:t>
            </a:r>
          </a:p>
          <a:p>
            <a:pPr algn="l">
              <a:buFont typeface="+mj-lt"/>
              <a:buAutoNum type="arabicPeriod"/>
            </a:pPr>
            <a:r>
              <a:rPr lang="en-GB" b="0" i="0" dirty="0">
                <a:effectLst/>
                <a:latin typeface="Söhne"/>
              </a:rPr>
              <a:t>Thermochromic Materials: These materials change </a:t>
            </a:r>
            <a:r>
              <a:rPr lang="en-GB" b="0" i="0" dirty="0" err="1">
                <a:effectLst/>
                <a:latin typeface="Söhne"/>
              </a:rPr>
              <a:t>color</a:t>
            </a:r>
            <a:r>
              <a:rPr lang="en-GB" b="0" i="0" dirty="0">
                <a:effectLst/>
                <a:latin typeface="Söhne"/>
              </a:rPr>
              <a:t> with temperature variations. They are often used in temperature-sensitive coatings, thermometers, and </a:t>
            </a:r>
            <a:r>
              <a:rPr lang="en-GB" b="0" i="0" dirty="0" err="1">
                <a:effectLst/>
                <a:latin typeface="Söhne"/>
              </a:rPr>
              <a:t>color</a:t>
            </a:r>
            <a:r>
              <a:rPr lang="en-GB" b="0" i="0" dirty="0">
                <a:effectLst/>
                <a:latin typeface="Söhne"/>
              </a:rPr>
              <a:t>-changing textiles.</a:t>
            </a:r>
          </a:p>
          <a:p>
            <a:pPr algn="l">
              <a:buFont typeface="+mj-lt"/>
              <a:buAutoNum type="arabicPeriod"/>
            </a:pPr>
            <a:r>
              <a:rPr lang="en-GB" b="0" i="0" dirty="0">
                <a:effectLst/>
                <a:latin typeface="Söhne"/>
              </a:rPr>
              <a:t>Photochromic Materials: These materials change </a:t>
            </a:r>
            <a:r>
              <a:rPr lang="en-GB" b="0" i="0" dirty="0" err="1">
                <a:effectLst/>
                <a:latin typeface="Söhne"/>
              </a:rPr>
              <a:t>color</a:t>
            </a:r>
            <a:r>
              <a:rPr lang="en-GB" b="0" i="0" dirty="0">
                <a:effectLst/>
                <a:latin typeface="Söhne"/>
              </a:rPr>
              <a:t> in response to light, especially UV radiation. They are used in sunglasses, photochromic lenses, and novelty items like </a:t>
            </a:r>
            <a:r>
              <a:rPr lang="en-GB" b="0" i="0" dirty="0" err="1">
                <a:effectLst/>
                <a:latin typeface="Söhne"/>
              </a:rPr>
              <a:t>color</a:t>
            </a:r>
            <a:r>
              <a:rPr lang="en-GB" b="0" i="0" dirty="0">
                <a:effectLst/>
                <a:latin typeface="Söhne"/>
              </a:rPr>
              <a:t>-changing toys.</a:t>
            </a:r>
          </a:p>
          <a:p>
            <a:pPr algn="l">
              <a:buFont typeface="+mj-lt"/>
              <a:buAutoNum type="arabicPeriod"/>
            </a:pPr>
            <a:r>
              <a:rPr lang="en-GB" b="0" i="0" dirty="0">
                <a:effectLst/>
                <a:latin typeface="Söhne"/>
              </a:rPr>
              <a:t>Magnetorheological (MR) Fluids: These are fluids that change viscosity in response to the application of a magnetic field. They find applications in shock absorbers, clutches, and adaptive damping systems.</a:t>
            </a:r>
          </a:p>
          <a:p>
            <a:pPr algn="l">
              <a:buFont typeface="+mj-lt"/>
              <a:buAutoNum type="arabicPeriod"/>
            </a:pPr>
            <a:r>
              <a:rPr lang="en-GB" b="0" i="0" dirty="0">
                <a:effectLst/>
                <a:latin typeface="Söhne"/>
              </a:rPr>
              <a:t>Conductive Polymers: These are polymers that exhibit electrical conductivity. They can be used in flexible electronics, sensors, and actuators.</a:t>
            </a:r>
          </a:p>
          <a:p>
            <a:pPr algn="l">
              <a:buFont typeface="+mj-lt"/>
              <a:buAutoNum type="arabicPeriod"/>
            </a:pPr>
            <a:r>
              <a:rPr lang="en-GB" b="0" i="0" dirty="0">
                <a:effectLst/>
                <a:latin typeface="Söhne"/>
              </a:rPr>
              <a:t>Self-Healing Materials: These materials have the ability to repair damage or regain their structural integrity after being damaged. They find applications in coatings, adhesives, and structural components.</a:t>
            </a:r>
          </a:p>
          <a:p>
            <a:pPr algn="l">
              <a:buFont typeface="+mj-lt"/>
              <a:buAutoNum type="arabicPeriod"/>
            </a:pPr>
            <a:r>
              <a:rPr lang="en-GB" b="0" i="0" dirty="0">
                <a:effectLst/>
                <a:latin typeface="Söhne"/>
              </a:rPr>
              <a:t>Hydrogels: These are soft, water-swollen materials that can change shape or size in response to external stimuli such as temperature, pH, or electric fields. They are used in biomedical applications, including drug delivery systems and tissue engineering.</a:t>
            </a:r>
          </a:p>
          <a:p>
            <a:pPr algn="l">
              <a:buFont typeface="+mj-lt"/>
              <a:buAutoNum type="arabicPeriod"/>
            </a:pPr>
            <a:r>
              <a:rPr lang="en-GB" b="0" i="0" dirty="0">
                <a:effectLst/>
                <a:latin typeface="Söhne"/>
              </a:rPr>
              <a:t>Shape-Shifting Polymers: These materials can change their shape in response to external stimuli like heat, light, or moisture. They find applications in robotics, biomedical devices, and soft actuators.</a:t>
            </a:r>
          </a:p>
        </p:txBody>
      </p:sp>
    </p:spTree>
    <p:extLst>
      <p:ext uri="{BB962C8B-B14F-4D97-AF65-F5344CB8AC3E}">
        <p14:creationId xmlns:p14="http://schemas.microsoft.com/office/powerpoint/2010/main" val="2521256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road, outdoor, parked&#10;&#10;Description automatically generated">
            <a:extLst>
              <a:ext uri="{FF2B5EF4-FFF2-40B4-BE49-F238E27FC236}">
                <a16:creationId xmlns:a16="http://schemas.microsoft.com/office/drawing/2014/main" id="{CE5B0828-77C8-4132-82A5-84487D39432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677" r="18206" b="2"/>
          <a:stretch/>
        </p:blipFill>
        <p:spPr>
          <a:xfrm>
            <a:off x="1345924" y="1809750"/>
            <a:ext cx="4628369" cy="4051301"/>
          </a:xfrm>
          <a:prstGeom prst="rect">
            <a:avLst/>
          </a:prstGeom>
          <a:noFill/>
        </p:spPr>
      </p:pic>
      <p:sp>
        <p:nvSpPr>
          <p:cNvPr id="2" name="Title 1">
            <a:extLst>
              <a:ext uri="{FF2B5EF4-FFF2-40B4-BE49-F238E27FC236}">
                <a16:creationId xmlns:a16="http://schemas.microsoft.com/office/drawing/2014/main" id="{02242D3A-F1C8-4676-B13C-E676DED94B31}"/>
              </a:ext>
            </a:extLst>
          </p:cNvPr>
          <p:cNvSpPr>
            <a:spLocks noGrp="1"/>
          </p:cNvSpPr>
          <p:nvPr>
            <p:ph type="title"/>
          </p:nvPr>
        </p:nvSpPr>
        <p:spPr/>
        <p:txBody>
          <a:bodyPr/>
          <a:lstStyle/>
          <a:p>
            <a:r>
              <a:rPr lang="es-ES" dirty="0"/>
              <a:t>Smart </a:t>
            </a:r>
            <a:r>
              <a:rPr lang="es-ES" dirty="0" err="1"/>
              <a:t>Materials</a:t>
            </a:r>
            <a:endParaRPr lang="en-GB" dirty="0"/>
          </a:p>
        </p:txBody>
      </p:sp>
      <p:sp>
        <p:nvSpPr>
          <p:cNvPr id="8" name="Content Placeholder 7">
            <a:extLst>
              <a:ext uri="{FF2B5EF4-FFF2-40B4-BE49-F238E27FC236}">
                <a16:creationId xmlns:a16="http://schemas.microsoft.com/office/drawing/2014/main" id="{0E18F4DD-3FCC-8873-A258-77F13643D95B}"/>
              </a:ext>
            </a:extLst>
          </p:cNvPr>
          <p:cNvSpPr>
            <a:spLocks noGrp="1"/>
          </p:cNvSpPr>
          <p:nvPr>
            <p:ph sz="half" idx="1"/>
          </p:nvPr>
        </p:nvSpPr>
        <p:spPr/>
        <p:txBody>
          <a:bodyPr/>
          <a:lstStyle/>
          <a:p>
            <a:endParaRPr lang="en-ES"/>
          </a:p>
        </p:txBody>
      </p:sp>
      <p:sp>
        <p:nvSpPr>
          <p:cNvPr id="3" name="Content Placeholder 2">
            <a:extLst>
              <a:ext uri="{FF2B5EF4-FFF2-40B4-BE49-F238E27FC236}">
                <a16:creationId xmlns:a16="http://schemas.microsoft.com/office/drawing/2014/main" id="{F20DDF52-8444-4F64-A3B4-5723CF5F5752}"/>
              </a:ext>
            </a:extLst>
          </p:cNvPr>
          <p:cNvSpPr>
            <a:spLocks noGrp="1"/>
          </p:cNvSpPr>
          <p:nvPr>
            <p:ph sz="half" idx="2"/>
          </p:nvPr>
        </p:nvSpPr>
        <p:spPr/>
        <p:txBody>
          <a:bodyPr/>
          <a:lstStyle/>
          <a:p>
            <a:endParaRPr lang="en-GB" dirty="0">
              <a:hlinkClick r:id="rId4"/>
            </a:endParaRPr>
          </a:p>
          <a:p>
            <a:r>
              <a:rPr lang="en-GB" dirty="0"/>
              <a:t>Video is 5 years old. Think how much further scientists have come.</a:t>
            </a:r>
            <a:endParaRPr lang="en-GB" dirty="0">
              <a:hlinkClick r:id="" action="ppaction://noaction"/>
            </a:endParaRPr>
          </a:p>
          <a:p>
            <a:r>
              <a:rPr lang="en-GB" dirty="0">
                <a:hlinkClick r:id="" action="ppaction://noaction"/>
              </a:rPr>
              <a:t>https://www.youtube.com/watch?v=4-_rwDgLMpk</a:t>
            </a:r>
            <a:r>
              <a:rPr lang="en-GB" dirty="0"/>
              <a:t> 8.35 mins</a:t>
            </a:r>
          </a:p>
        </p:txBody>
      </p:sp>
      <p:sp>
        <p:nvSpPr>
          <p:cNvPr id="6" name="TextBox 5">
            <a:extLst>
              <a:ext uri="{FF2B5EF4-FFF2-40B4-BE49-F238E27FC236}">
                <a16:creationId xmlns:a16="http://schemas.microsoft.com/office/drawing/2014/main" id="{8A6570C0-58D4-4808-8B23-FA184C64B11E}"/>
              </a:ext>
            </a:extLst>
          </p:cNvPr>
          <p:cNvSpPr txBox="1"/>
          <p:nvPr/>
        </p:nvSpPr>
        <p:spPr>
          <a:xfrm>
            <a:off x="3146276" y="5660996"/>
            <a:ext cx="28280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fr.wikipedia.org/wiki/Future_Shop">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400749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F4DFC-3E54-4A16-A1B9-0D500CF32F3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Name the building materials</a:t>
            </a:r>
          </a:p>
        </p:txBody>
      </p:sp>
      <p:pic>
        <p:nvPicPr>
          <p:cNvPr id="5" name="Content Placeholder 4" descr="Diagram&#10;&#10;Description automatically generated">
            <a:extLst>
              <a:ext uri="{FF2B5EF4-FFF2-40B4-BE49-F238E27FC236}">
                <a16:creationId xmlns:a16="http://schemas.microsoft.com/office/drawing/2014/main" id="{E8570E7A-28C2-452F-8D0A-827385606A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2514" y="425942"/>
            <a:ext cx="7192952" cy="6006116"/>
          </a:xfrm>
          <a:prstGeom prst="rect">
            <a:avLst/>
          </a:prstGeom>
        </p:spPr>
      </p:pic>
      <p:sp>
        <p:nvSpPr>
          <p:cNvPr id="3" name="Rectangle 2">
            <a:extLst>
              <a:ext uri="{FF2B5EF4-FFF2-40B4-BE49-F238E27FC236}">
                <a16:creationId xmlns:a16="http://schemas.microsoft.com/office/drawing/2014/main" id="{466E6A56-8C9F-4CE9-BAF2-AB3719206401}"/>
              </a:ext>
            </a:extLst>
          </p:cNvPr>
          <p:cNvSpPr/>
          <p:nvPr/>
        </p:nvSpPr>
        <p:spPr>
          <a:xfrm>
            <a:off x="4226560" y="198120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C085EDD-7594-4B4A-8CB6-FE45A26BE345}"/>
              </a:ext>
            </a:extLst>
          </p:cNvPr>
          <p:cNvSpPr/>
          <p:nvPr/>
        </p:nvSpPr>
        <p:spPr>
          <a:xfrm>
            <a:off x="6624322" y="201168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AE55085-B7EC-4337-9BDF-CE59F233623E}"/>
              </a:ext>
            </a:extLst>
          </p:cNvPr>
          <p:cNvSpPr/>
          <p:nvPr/>
        </p:nvSpPr>
        <p:spPr>
          <a:xfrm>
            <a:off x="9418320" y="206248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1CFF97B-6580-47FB-B0F2-050126AFDF4C}"/>
              </a:ext>
            </a:extLst>
          </p:cNvPr>
          <p:cNvSpPr/>
          <p:nvPr/>
        </p:nvSpPr>
        <p:spPr>
          <a:xfrm>
            <a:off x="4306670" y="3870961"/>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161FCC0-E921-4E3F-BC81-365261B95F82}"/>
              </a:ext>
            </a:extLst>
          </p:cNvPr>
          <p:cNvSpPr/>
          <p:nvPr/>
        </p:nvSpPr>
        <p:spPr>
          <a:xfrm>
            <a:off x="6287870" y="3952240"/>
            <a:ext cx="212461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19B1996-36EE-4AAA-A6A0-C449775C9A03}"/>
              </a:ext>
            </a:extLst>
          </p:cNvPr>
          <p:cNvSpPr/>
          <p:nvPr/>
        </p:nvSpPr>
        <p:spPr>
          <a:xfrm>
            <a:off x="9652000" y="398272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541971-DB3A-46ED-9F61-553FE43675A6}"/>
              </a:ext>
            </a:extLst>
          </p:cNvPr>
          <p:cNvSpPr/>
          <p:nvPr/>
        </p:nvSpPr>
        <p:spPr>
          <a:xfrm>
            <a:off x="4318000" y="590296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CA503CF-FD5C-41EF-8AED-2E1C3F8737D3}"/>
              </a:ext>
            </a:extLst>
          </p:cNvPr>
          <p:cNvSpPr/>
          <p:nvPr/>
        </p:nvSpPr>
        <p:spPr>
          <a:xfrm>
            <a:off x="6786880" y="589280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09B94B1-E579-477E-94DE-5D10327F415B}"/>
              </a:ext>
            </a:extLst>
          </p:cNvPr>
          <p:cNvSpPr/>
          <p:nvPr/>
        </p:nvSpPr>
        <p:spPr>
          <a:xfrm>
            <a:off x="9652000" y="5892800"/>
            <a:ext cx="1341120" cy="426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Wall Insulation: How to Install Insulation in 4 Easy Steps - This Old House">
            <a:extLst>
              <a:ext uri="{FF2B5EF4-FFF2-40B4-BE49-F238E27FC236}">
                <a16:creationId xmlns:a16="http://schemas.microsoft.com/office/drawing/2014/main" id="{B437F50E-96DB-32ED-EF75-944ABFD88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063" y="4300889"/>
            <a:ext cx="2617047"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7"/>
                                        </p:tgtEl>
                                      </p:cBhvr>
                                    </p:animEffect>
                                    <p:anim calcmode="lin" valueType="num">
                                      <p:cBhvr>
                                        <p:cTn id="2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34" dur="26">
                                          <p:stCondLst>
                                            <p:cond delay="620"/>
                                          </p:stCondLst>
                                        </p:cTn>
                                        <p:tgtEl>
                                          <p:spTgt spid="7"/>
                                        </p:tgtEl>
                                      </p:cBhvr>
                                      <p:to x="100000" y="60000"/>
                                    </p:animScale>
                                    <p:animScale>
                                      <p:cBhvr>
                                        <p:cTn id="35" dur="166" decel="50000">
                                          <p:stCondLst>
                                            <p:cond delay="646"/>
                                          </p:stCondLst>
                                        </p:cTn>
                                        <p:tgtEl>
                                          <p:spTgt spid="7"/>
                                        </p:tgtEl>
                                      </p:cBhvr>
                                      <p:to x="100000" y="100000"/>
                                    </p:animScale>
                                    <p:animScale>
                                      <p:cBhvr>
                                        <p:cTn id="36" dur="26">
                                          <p:stCondLst>
                                            <p:cond delay="1312"/>
                                          </p:stCondLst>
                                        </p:cTn>
                                        <p:tgtEl>
                                          <p:spTgt spid="7"/>
                                        </p:tgtEl>
                                      </p:cBhvr>
                                      <p:to x="100000" y="80000"/>
                                    </p:animScale>
                                    <p:animScale>
                                      <p:cBhvr>
                                        <p:cTn id="37" dur="166" decel="50000">
                                          <p:stCondLst>
                                            <p:cond delay="1338"/>
                                          </p:stCondLst>
                                        </p:cTn>
                                        <p:tgtEl>
                                          <p:spTgt spid="7"/>
                                        </p:tgtEl>
                                      </p:cBhvr>
                                      <p:to x="100000" y="100000"/>
                                    </p:animScale>
                                    <p:animScale>
                                      <p:cBhvr>
                                        <p:cTn id="38" dur="26">
                                          <p:stCondLst>
                                            <p:cond delay="1642"/>
                                          </p:stCondLst>
                                        </p:cTn>
                                        <p:tgtEl>
                                          <p:spTgt spid="7"/>
                                        </p:tgtEl>
                                      </p:cBhvr>
                                      <p:to x="100000" y="90000"/>
                                    </p:animScale>
                                    <p:animScale>
                                      <p:cBhvr>
                                        <p:cTn id="39" dur="166" decel="50000">
                                          <p:stCondLst>
                                            <p:cond delay="1668"/>
                                          </p:stCondLst>
                                        </p:cTn>
                                        <p:tgtEl>
                                          <p:spTgt spid="7"/>
                                        </p:tgtEl>
                                      </p:cBhvr>
                                      <p:to x="100000" y="100000"/>
                                    </p:animScale>
                                    <p:animScale>
                                      <p:cBhvr>
                                        <p:cTn id="40" dur="26">
                                          <p:stCondLst>
                                            <p:cond delay="1808"/>
                                          </p:stCondLst>
                                        </p:cTn>
                                        <p:tgtEl>
                                          <p:spTgt spid="7"/>
                                        </p:tgtEl>
                                      </p:cBhvr>
                                      <p:to x="100000" y="95000"/>
                                    </p:animScale>
                                    <p:animScale>
                                      <p:cBhvr>
                                        <p:cTn id="41" dur="166" decel="50000">
                                          <p:stCondLst>
                                            <p:cond delay="1834"/>
                                          </p:stCondLst>
                                        </p:cTn>
                                        <p:tgtEl>
                                          <p:spTgt spid="7"/>
                                        </p:tgtEl>
                                      </p:cBhvr>
                                      <p:to x="100000" y="100000"/>
                                    </p:animScale>
                                    <p:set>
                                      <p:cBhvr>
                                        <p:cTn id="42" dur="1" fill="hold">
                                          <p:stCondLst>
                                            <p:cond delay="19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8"/>
                                        </p:tgtEl>
                                      </p:cBhvr>
                                    </p:animEffect>
                                    <p:anim calcmode="lin" valueType="num">
                                      <p:cBhvr>
                                        <p:cTn id="4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54" dur="26">
                                          <p:stCondLst>
                                            <p:cond delay="620"/>
                                          </p:stCondLst>
                                        </p:cTn>
                                        <p:tgtEl>
                                          <p:spTgt spid="8"/>
                                        </p:tgtEl>
                                      </p:cBhvr>
                                      <p:to x="100000" y="60000"/>
                                    </p:animScale>
                                    <p:animScale>
                                      <p:cBhvr>
                                        <p:cTn id="55" dur="166" decel="50000">
                                          <p:stCondLst>
                                            <p:cond delay="64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set>
                                      <p:cBhvr>
                                        <p:cTn id="62" dur="1" fill="hold">
                                          <p:stCondLst>
                                            <p:cond delay="1999"/>
                                          </p:stCondLst>
                                        </p:cTn>
                                        <p:tgtEl>
                                          <p:spTgt spid="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9"/>
                                        </p:tgtEl>
                                      </p:cBhvr>
                                    </p:animEffect>
                                    <p:anim calcmode="lin" valueType="num">
                                      <p:cBhvr>
                                        <p:cTn id="67" dur="1822" tmFilter="0,0; 0.14,0.31; 0.43,0.73; 0.71,0.91; 1.0,1.0">
                                          <p:stCondLst>
                                            <p:cond delay="0"/>
                                          </p:stCondLst>
                                        </p:cTn>
                                        <p:tgtEl>
                                          <p:spTgt spid="9"/>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9"/>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9"/>
                                        </p:tgtEl>
                                        <p:attrNameLst>
                                          <p:attrName>ppt_y</p:attrName>
                                        </p:attrNameLst>
                                      </p:cBhvr>
                                      <p:tavLst>
                                        <p:tav tm="0">
                                          <p:val>
                                            <p:strVal val="ppt_y"/>
                                          </p:val>
                                        </p:tav>
                                        <p:tav tm="100000">
                                          <p:val>
                                            <p:strVal val="ppt_y+ppt_h"/>
                                          </p:val>
                                        </p:tav>
                                      </p:tavLst>
                                    </p:anim>
                                    <p:animScale>
                                      <p:cBhvr>
                                        <p:cTn id="74" dur="26">
                                          <p:stCondLst>
                                            <p:cond delay="620"/>
                                          </p:stCondLst>
                                        </p:cTn>
                                        <p:tgtEl>
                                          <p:spTgt spid="9"/>
                                        </p:tgtEl>
                                      </p:cBhvr>
                                      <p:to x="100000" y="60000"/>
                                    </p:animScale>
                                    <p:animScale>
                                      <p:cBhvr>
                                        <p:cTn id="75" dur="166" decel="50000">
                                          <p:stCondLst>
                                            <p:cond delay="646"/>
                                          </p:stCondLst>
                                        </p:cTn>
                                        <p:tgtEl>
                                          <p:spTgt spid="9"/>
                                        </p:tgtEl>
                                      </p:cBhvr>
                                      <p:to x="100000" y="100000"/>
                                    </p:animScale>
                                    <p:animScale>
                                      <p:cBhvr>
                                        <p:cTn id="76" dur="26">
                                          <p:stCondLst>
                                            <p:cond delay="1312"/>
                                          </p:stCondLst>
                                        </p:cTn>
                                        <p:tgtEl>
                                          <p:spTgt spid="9"/>
                                        </p:tgtEl>
                                      </p:cBhvr>
                                      <p:to x="100000" y="80000"/>
                                    </p:animScale>
                                    <p:animScale>
                                      <p:cBhvr>
                                        <p:cTn id="77" dur="166" decel="50000">
                                          <p:stCondLst>
                                            <p:cond delay="1338"/>
                                          </p:stCondLst>
                                        </p:cTn>
                                        <p:tgtEl>
                                          <p:spTgt spid="9"/>
                                        </p:tgtEl>
                                      </p:cBhvr>
                                      <p:to x="100000" y="100000"/>
                                    </p:animScale>
                                    <p:animScale>
                                      <p:cBhvr>
                                        <p:cTn id="78" dur="26">
                                          <p:stCondLst>
                                            <p:cond delay="1642"/>
                                          </p:stCondLst>
                                        </p:cTn>
                                        <p:tgtEl>
                                          <p:spTgt spid="9"/>
                                        </p:tgtEl>
                                      </p:cBhvr>
                                      <p:to x="100000" y="90000"/>
                                    </p:animScale>
                                    <p:animScale>
                                      <p:cBhvr>
                                        <p:cTn id="79" dur="166" decel="50000">
                                          <p:stCondLst>
                                            <p:cond delay="1668"/>
                                          </p:stCondLst>
                                        </p:cTn>
                                        <p:tgtEl>
                                          <p:spTgt spid="9"/>
                                        </p:tgtEl>
                                      </p:cBhvr>
                                      <p:to x="100000" y="100000"/>
                                    </p:animScale>
                                    <p:animScale>
                                      <p:cBhvr>
                                        <p:cTn id="80" dur="26">
                                          <p:stCondLst>
                                            <p:cond delay="1808"/>
                                          </p:stCondLst>
                                        </p:cTn>
                                        <p:tgtEl>
                                          <p:spTgt spid="9"/>
                                        </p:tgtEl>
                                      </p:cBhvr>
                                      <p:to x="100000" y="95000"/>
                                    </p:animScale>
                                    <p:animScale>
                                      <p:cBhvr>
                                        <p:cTn id="81" dur="166" decel="50000">
                                          <p:stCondLst>
                                            <p:cond delay="1834"/>
                                          </p:stCondLst>
                                        </p:cTn>
                                        <p:tgtEl>
                                          <p:spTgt spid="9"/>
                                        </p:tgtEl>
                                      </p:cBhvr>
                                      <p:to x="100000" y="100000"/>
                                    </p:animScale>
                                    <p:set>
                                      <p:cBhvr>
                                        <p:cTn id="82" dur="1" fill="hold">
                                          <p:stCondLst>
                                            <p:cond delay="1999"/>
                                          </p:stCondLst>
                                        </p:cTn>
                                        <p:tgtEl>
                                          <p:spTgt spid="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11"/>
                                        </p:tgtEl>
                                      </p:cBhvr>
                                    </p:animEffect>
                                    <p:anim calcmode="lin" valueType="num">
                                      <p:cBhvr>
                                        <p:cTn id="87"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94" dur="26">
                                          <p:stCondLst>
                                            <p:cond delay="620"/>
                                          </p:stCondLst>
                                        </p:cTn>
                                        <p:tgtEl>
                                          <p:spTgt spid="11"/>
                                        </p:tgtEl>
                                      </p:cBhvr>
                                      <p:to x="100000" y="60000"/>
                                    </p:animScale>
                                    <p:animScale>
                                      <p:cBhvr>
                                        <p:cTn id="95" dur="166" decel="50000">
                                          <p:stCondLst>
                                            <p:cond delay="646"/>
                                          </p:stCondLst>
                                        </p:cTn>
                                        <p:tgtEl>
                                          <p:spTgt spid="11"/>
                                        </p:tgtEl>
                                      </p:cBhvr>
                                      <p:to x="100000" y="100000"/>
                                    </p:animScale>
                                    <p:animScale>
                                      <p:cBhvr>
                                        <p:cTn id="96" dur="26">
                                          <p:stCondLst>
                                            <p:cond delay="1312"/>
                                          </p:stCondLst>
                                        </p:cTn>
                                        <p:tgtEl>
                                          <p:spTgt spid="11"/>
                                        </p:tgtEl>
                                      </p:cBhvr>
                                      <p:to x="100000" y="80000"/>
                                    </p:animScale>
                                    <p:animScale>
                                      <p:cBhvr>
                                        <p:cTn id="97" dur="166" decel="50000">
                                          <p:stCondLst>
                                            <p:cond delay="1338"/>
                                          </p:stCondLst>
                                        </p:cTn>
                                        <p:tgtEl>
                                          <p:spTgt spid="11"/>
                                        </p:tgtEl>
                                      </p:cBhvr>
                                      <p:to x="100000" y="100000"/>
                                    </p:animScale>
                                    <p:animScale>
                                      <p:cBhvr>
                                        <p:cTn id="98" dur="26">
                                          <p:stCondLst>
                                            <p:cond delay="1642"/>
                                          </p:stCondLst>
                                        </p:cTn>
                                        <p:tgtEl>
                                          <p:spTgt spid="11"/>
                                        </p:tgtEl>
                                      </p:cBhvr>
                                      <p:to x="100000" y="90000"/>
                                    </p:animScale>
                                    <p:animScale>
                                      <p:cBhvr>
                                        <p:cTn id="99" dur="166" decel="50000">
                                          <p:stCondLst>
                                            <p:cond delay="1668"/>
                                          </p:stCondLst>
                                        </p:cTn>
                                        <p:tgtEl>
                                          <p:spTgt spid="11"/>
                                        </p:tgtEl>
                                      </p:cBhvr>
                                      <p:to x="100000" y="100000"/>
                                    </p:animScale>
                                    <p:animScale>
                                      <p:cBhvr>
                                        <p:cTn id="100" dur="26">
                                          <p:stCondLst>
                                            <p:cond delay="1808"/>
                                          </p:stCondLst>
                                        </p:cTn>
                                        <p:tgtEl>
                                          <p:spTgt spid="11"/>
                                        </p:tgtEl>
                                      </p:cBhvr>
                                      <p:to x="100000" y="95000"/>
                                    </p:animScale>
                                    <p:animScale>
                                      <p:cBhvr>
                                        <p:cTn id="101" dur="166" decel="50000">
                                          <p:stCondLst>
                                            <p:cond delay="1834"/>
                                          </p:stCondLst>
                                        </p:cTn>
                                        <p:tgtEl>
                                          <p:spTgt spid="11"/>
                                        </p:tgtEl>
                                      </p:cBhvr>
                                      <p:to x="100000" y="100000"/>
                                    </p:animScale>
                                    <p:set>
                                      <p:cBhvr>
                                        <p:cTn id="102" dur="1" fill="hold">
                                          <p:stCondLst>
                                            <p:cond delay="1999"/>
                                          </p:stCondLst>
                                        </p:cTn>
                                        <p:tgtEl>
                                          <p:spTgt spid="1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6" presetClass="exit" presetSubtype="0" fill="hold" grpId="0" nodeType="clickEffect">
                                  <p:stCondLst>
                                    <p:cond delay="0"/>
                                  </p:stCondLst>
                                  <p:childTnLst>
                                    <p:animEffect transition="out" filter="wipe(down)">
                                      <p:cBhvr>
                                        <p:cTn id="106" dur="180" accel="50000">
                                          <p:stCondLst>
                                            <p:cond delay="1820"/>
                                          </p:stCondLst>
                                        </p:cTn>
                                        <p:tgtEl>
                                          <p:spTgt spid="13"/>
                                        </p:tgtEl>
                                      </p:cBhvr>
                                    </p:animEffect>
                                    <p:anim calcmode="lin" valueType="num">
                                      <p:cBhvr>
                                        <p:cTn id="107" dur="1822" tmFilter="0,0; 0.14,0.31; 0.43,0.73; 0.71,0.91; 1.0,1.0">
                                          <p:stCondLst>
                                            <p:cond delay="0"/>
                                          </p:stCondLst>
                                        </p:cTn>
                                        <p:tgtEl>
                                          <p:spTgt spid="13"/>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13"/>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13"/>
                                        </p:tgtEl>
                                        <p:attrNameLst>
                                          <p:attrName>ppt_y</p:attrName>
                                        </p:attrNameLst>
                                      </p:cBhvr>
                                      <p:tavLst>
                                        <p:tav tm="0">
                                          <p:val>
                                            <p:strVal val="ppt_y"/>
                                          </p:val>
                                        </p:tav>
                                        <p:tav tm="100000">
                                          <p:val>
                                            <p:strVal val="ppt_y+ppt_h"/>
                                          </p:val>
                                        </p:tav>
                                      </p:tavLst>
                                    </p:anim>
                                    <p:animScale>
                                      <p:cBhvr>
                                        <p:cTn id="114" dur="26">
                                          <p:stCondLst>
                                            <p:cond delay="620"/>
                                          </p:stCondLst>
                                        </p:cTn>
                                        <p:tgtEl>
                                          <p:spTgt spid="13"/>
                                        </p:tgtEl>
                                      </p:cBhvr>
                                      <p:to x="100000" y="60000"/>
                                    </p:animScale>
                                    <p:animScale>
                                      <p:cBhvr>
                                        <p:cTn id="115" dur="166" decel="50000">
                                          <p:stCondLst>
                                            <p:cond delay="64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set>
                                      <p:cBhvr>
                                        <p:cTn id="122" dur="1" fill="hold">
                                          <p:stCondLst>
                                            <p:cond delay="1999"/>
                                          </p:stCondLst>
                                        </p:cTn>
                                        <p:tgtEl>
                                          <p:spTgt spid="1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6" presetClass="exit" presetSubtype="0" fill="hold" grpId="0" nodeType="clickEffect">
                                  <p:stCondLst>
                                    <p:cond delay="0"/>
                                  </p:stCondLst>
                                  <p:childTnLst>
                                    <p:animEffect transition="out" filter="wipe(down)">
                                      <p:cBhvr>
                                        <p:cTn id="126" dur="180" accel="50000">
                                          <p:stCondLst>
                                            <p:cond delay="1820"/>
                                          </p:stCondLst>
                                        </p:cTn>
                                        <p:tgtEl>
                                          <p:spTgt spid="14"/>
                                        </p:tgtEl>
                                      </p:cBhvr>
                                    </p:animEffect>
                                    <p:anim calcmode="lin" valueType="num">
                                      <p:cBhvr>
                                        <p:cTn id="127"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28"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129"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0"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1"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32"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3"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134" dur="26">
                                          <p:stCondLst>
                                            <p:cond delay="620"/>
                                          </p:stCondLst>
                                        </p:cTn>
                                        <p:tgtEl>
                                          <p:spTgt spid="14"/>
                                        </p:tgtEl>
                                      </p:cBhvr>
                                      <p:to x="100000" y="60000"/>
                                    </p:animScale>
                                    <p:animScale>
                                      <p:cBhvr>
                                        <p:cTn id="135" dur="166" decel="50000">
                                          <p:stCondLst>
                                            <p:cond delay="646"/>
                                          </p:stCondLst>
                                        </p:cTn>
                                        <p:tgtEl>
                                          <p:spTgt spid="14"/>
                                        </p:tgtEl>
                                      </p:cBhvr>
                                      <p:to x="100000" y="100000"/>
                                    </p:animScale>
                                    <p:animScale>
                                      <p:cBhvr>
                                        <p:cTn id="136" dur="26">
                                          <p:stCondLst>
                                            <p:cond delay="1312"/>
                                          </p:stCondLst>
                                        </p:cTn>
                                        <p:tgtEl>
                                          <p:spTgt spid="14"/>
                                        </p:tgtEl>
                                      </p:cBhvr>
                                      <p:to x="100000" y="80000"/>
                                    </p:animScale>
                                    <p:animScale>
                                      <p:cBhvr>
                                        <p:cTn id="137" dur="166" decel="50000">
                                          <p:stCondLst>
                                            <p:cond delay="1338"/>
                                          </p:stCondLst>
                                        </p:cTn>
                                        <p:tgtEl>
                                          <p:spTgt spid="14"/>
                                        </p:tgtEl>
                                      </p:cBhvr>
                                      <p:to x="100000" y="100000"/>
                                    </p:animScale>
                                    <p:animScale>
                                      <p:cBhvr>
                                        <p:cTn id="138" dur="26">
                                          <p:stCondLst>
                                            <p:cond delay="1642"/>
                                          </p:stCondLst>
                                        </p:cTn>
                                        <p:tgtEl>
                                          <p:spTgt spid="14"/>
                                        </p:tgtEl>
                                      </p:cBhvr>
                                      <p:to x="100000" y="90000"/>
                                    </p:animScale>
                                    <p:animScale>
                                      <p:cBhvr>
                                        <p:cTn id="139" dur="166" decel="50000">
                                          <p:stCondLst>
                                            <p:cond delay="1668"/>
                                          </p:stCondLst>
                                        </p:cTn>
                                        <p:tgtEl>
                                          <p:spTgt spid="14"/>
                                        </p:tgtEl>
                                      </p:cBhvr>
                                      <p:to x="100000" y="100000"/>
                                    </p:animScale>
                                    <p:animScale>
                                      <p:cBhvr>
                                        <p:cTn id="140" dur="26">
                                          <p:stCondLst>
                                            <p:cond delay="1808"/>
                                          </p:stCondLst>
                                        </p:cTn>
                                        <p:tgtEl>
                                          <p:spTgt spid="14"/>
                                        </p:tgtEl>
                                      </p:cBhvr>
                                      <p:to x="100000" y="95000"/>
                                    </p:animScale>
                                    <p:animScale>
                                      <p:cBhvr>
                                        <p:cTn id="141" dur="166" decel="50000">
                                          <p:stCondLst>
                                            <p:cond delay="1834"/>
                                          </p:stCondLst>
                                        </p:cTn>
                                        <p:tgtEl>
                                          <p:spTgt spid="14"/>
                                        </p:tgtEl>
                                      </p:cBhvr>
                                      <p:to x="100000" y="100000"/>
                                    </p:animScale>
                                    <p:set>
                                      <p:cBhvr>
                                        <p:cTn id="142" dur="1" fill="hold">
                                          <p:stCondLst>
                                            <p:cond delay="1999"/>
                                          </p:stCondLst>
                                        </p:cTn>
                                        <p:tgtEl>
                                          <p:spTgt spid="14"/>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26" presetClass="exit" presetSubtype="0" fill="hold" grpId="0" nodeType="clickEffect">
                                  <p:stCondLst>
                                    <p:cond delay="0"/>
                                  </p:stCondLst>
                                  <p:childTnLst>
                                    <p:animEffect transition="out" filter="wipe(down)">
                                      <p:cBhvr>
                                        <p:cTn id="146" dur="180" accel="50000">
                                          <p:stCondLst>
                                            <p:cond delay="1820"/>
                                          </p:stCondLst>
                                        </p:cTn>
                                        <p:tgtEl>
                                          <p:spTgt spid="15"/>
                                        </p:tgtEl>
                                      </p:cBhvr>
                                    </p:animEffect>
                                    <p:anim calcmode="lin" valueType="num">
                                      <p:cBhvr>
                                        <p:cTn id="147" dur="1822" tmFilter="0,0; 0.14,0.31; 0.43,0.73; 0.71,0.91; 1.0,1.0">
                                          <p:stCondLst>
                                            <p:cond delay="0"/>
                                          </p:stCondLst>
                                        </p:cTn>
                                        <p:tgtEl>
                                          <p:spTgt spid="15"/>
                                        </p:tgtEl>
                                        <p:attrNameLst>
                                          <p:attrName>ppt_x</p:attrName>
                                        </p:attrNameLst>
                                      </p:cBhvr>
                                      <p:tavLst>
                                        <p:tav tm="0">
                                          <p:val>
                                            <p:strVal val="ppt_x"/>
                                          </p:val>
                                        </p:tav>
                                        <p:tav tm="100000">
                                          <p:val>
                                            <p:strVal val="#ppt_x+0.25"/>
                                          </p:val>
                                        </p:tav>
                                      </p:tavLst>
                                    </p:anim>
                                    <p:anim calcmode="lin" valueType="num">
                                      <p:cBhvr>
                                        <p:cTn id="148" dur="178">
                                          <p:stCondLst>
                                            <p:cond delay="1822"/>
                                          </p:stCondLst>
                                        </p:cTn>
                                        <p:tgtEl>
                                          <p:spTgt spid="15"/>
                                        </p:tgtEl>
                                        <p:attrNameLst>
                                          <p:attrName>ppt_x</p:attrName>
                                        </p:attrNameLst>
                                      </p:cBhvr>
                                      <p:tavLst>
                                        <p:tav tm="0">
                                          <p:val>
                                            <p:strVal val="ppt_x"/>
                                          </p:val>
                                        </p:tav>
                                        <p:tav tm="100000">
                                          <p:val>
                                            <p:strVal val="ppt_x"/>
                                          </p:val>
                                        </p:tav>
                                      </p:tavLst>
                                    </p:anim>
                                    <p:anim calcmode="lin" valueType="num">
                                      <p:cBhvr>
                                        <p:cTn id="149" dur="664" tmFilter="0.0,0.0;0.25,0.07;0.50,0.2;0.75,0.467;1.0,1.0">
                                          <p:stCondLst>
                                            <p:cond delay="0"/>
                                          </p:stCondLst>
                                        </p:cTn>
                                        <p:tgtEl>
                                          <p:spTgt spid="1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0" dur="664" tmFilter="0, 0; 0.125,0.2665; 0.25,0.4; 0.375,0.465; 0.5,0.5;  0.625,0.535; 0.75,0.6; 0.875,0.7335; 1,1">
                                          <p:stCondLst>
                                            <p:cond delay="664"/>
                                          </p:stCondLst>
                                        </p:cTn>
                                        <p:tgtEl>
                                          <p:spTgt spid="1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1" dur="332" tmFilter="0, 0; 0.125,0.2665; 0.25,0.4; 0.375,0.465; 0.5,0.5;  0.625,0.535; 0.75,0.6; 0.875,0.7335; 1,1">
                                          <p:stCondLst>
                                            <p:cond delay="1324"/>
                                          </p:stCondLst>
                                        </p:cTn>
                                        <p:tgtEl>
                                          <p:spTgt spid="1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2" dur="164" tmFilter="0, 0; 0.125,0.2665; 0.25,0.4; 0.375,0.465; 0.5,0.5;  0.625,0.535; 0.75,0.6; 0.875,0.7335; 1,1">
                                          <p:stCondLst>
                                            <p:cond delay="1656"/>
                                          </p:stCondLst>
                                        </p:cTn>
                                        <p:tgtEl>
                                          <p:spTgt spid="1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3" dur="180" accel="50000">
                                          <p:stCondLst>
                                            <p:cond delay="1820"/>
                                          </p:stCondLst>
                                        </p:cTn>
                                        <p:tgtEl>
                                          <p:spTgt spid="15"/>
                                        </p:tgtEl>
                                        <p:attrNameLst>
                                          <p:attrName>ppt_y</p:attrName>
                                        </p:attrNameLst>
                                      </p:cBhvr>
                                      <p:tavLst>
                                        <p:tav tm="0">
                                          <p:val>
                                            <p:strVal val="ppt_y"/>
                                          </p:val>
                                        </p:tav>
                                        <p:tav tm="100000">
                                          <p:val>
                                            <p:strVal val="ppt_y+ppt_h"/>
                                          </p:val>
                                        </p:tav>
                                      </p:tavLst>
                                    </p:anim>
                                    <p:animScale>
                                      <p:cBhvr>
                                        <p:cTn id="154" dur="26">
                                          <p:stCondLst>
                                            <p:cond delay="620"/>
                                          </p:stCondLst>
                                        </p:cTn>
                                        <p:tgtEl>
                                          <p:spTgt spid="15"/>
                                        </p:tgtEl>
                                      </p:cBhvr>
                                      <p:to x="100000" y="60000"/>
                                    </p:animScale>
                                    <p:animScale>
                                      <p:cBhvr>
                                        <p:cTn id="155" dur="166" decel="50000">
                                          <p:stCondLst>
                                            <p:cond delay="646"/>
                                          </p:stCondLst>
                                        </p:cTn>
                                        <p:tgtEl>
                                          <p:spTgt spid="15"/>
                                        </p:tgtEl>
                                      </p:cBhvr>
                                      <p:to x="100000" y="100000"/>
                                    </p:animScale>
                                    <p:animScale>
                                      <p:cBhvr>
                                        <p:cTn id="156" dur="26">
                                          <p:stCondLst>
                                            <p:cond delay="1312"/>
                                          </p:stCondLst>
                                        </p:cTn>
                                        <p:tgtEl>
                                          <p:spTgt spid="15"/>
                                        </p:tgtEl>
                                      </p:cBhvr>
                                      <p:to x="100000" y="80000"/>
                                    </p:animScale>
                                    <p:animScale>
                                      <p:cBhvr>
                                        <p:cTn id="157" dur="166" decel="50000">
                                          <p:stCondLst>
                                            <p:cond delay="1338"/>
                                          </p:stCondLst>
                                        </p:cTn>
                                        <p:tgtEl>
                                          <p:spTgt spid="15"/>
                                        </p:tgtEl>
                                      </p:cBhvr>
                                      <p:to x="100000" y="100000"/>
                                    </p:animScale>
                                    <p:animScale>
                                      <p:cBhvr>
                                        <p:cTn id="158" dur="26">
                                          <p:stCondLst>
                                            <p:cond delay="1642"/>
                                          </p:stCondLst>
                                        </p:cTn>
                                        <p:tgtEl>
                                          <p:spTgt spid="15"/>
                                        </p:tgtEl>
                                      </p:cBhvr>
                                      <p:to x="100000" y="90000"/>
                                    </p:animScale>
                                    <p:animScale>
                                      <p:cBhvr>
                                        <p:cTn id="159" dur="166" decel="50000">
                                          <p:stCondLst>
                                            <p:cond delay="1668"/>
                                          </p:stCondLst>
                                        </p:cTn>
                                        <p:tgtEl>
                                          <p:spTgt spid="15"/>
                                        </p:tgtEl>
                                      </p:cBhvr>
                                      <p:to x="100000" y="100000"/>
                                    </p:animScale>
                                    <p:animScale>
                                      <p:cBhvr>
                                        <p:cTn id="160" dur="26">
                                          <p:stCondLst>
                                            <p:cond delay="1808"/>
                                          </p:stCondLst>
                                        </p:cTn>
                                        <p:tgtEl>
                                          <p:spTgt spid="15"/>
                                        </p:tgtEl>
                                      </p:cBhvr>
                                      <p:to x="100000" y="95000"/>
                                    </p:animScale>
                                    <p:animScale>
                                      <p:cBhvr>
                                        <p:cTn id="161" dur="166" decel="50000">
                                          <p:stCondLst>
                                            <p:cond delay="1834"/>
                                          </p:stCondLst>
                                        </p:cTn>
                                        <p:tgtEl>
                                          <p:spTgt spid="15"/>
                                        </p:tgtEl>
                                      </p:cBhvr>
                                      <p:to x="100000" y="100000"/>
                                    </p:animScale>
                                    <p:set>
                                      <p:cBhvr>
                                        <p:cTn id="162" dur="1" fill="hold">
                                          <p:stCondLst>
                                            <p:cond delay="1999"/>
                                          </p:stCondLst>
                                        </p:cTn>
                                        <p:tgtEl>
                                          <p:spTgt spid="15"/>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6" presetClass="exit" presetSubtype="0" fill="hold" grpId="0" nodeType="clickEffect">
                                  <p:stCondLst>
                                    <p:cond delay="0"/>
                                  </p:stCondLst>
                                  <p:childTnLst>
                                    <p:animEffect transition="out" filter="wipe(down)">
                                      <p:cBhvr>
                                        <p:cTn id="166" dur="180" accel="50000">
                                          <p:stCondLst>
                                            <p:cond delay="1820"/>
                                          </p:stCondLst>
                                        </p:cTn>
                                        <p:tgtEl>
                                          <p:spTgt spid="16"/>
                                        </p:tgtEl>
                                      </p:cBhvr>
                                    </p:animEffect>
                                    <p:anim calcmode="lin" valueType="num">
                                      <p:cBhvr>
                                        <p:cTn id="167" dur="1822" tmFilter="0,0; 0.14,0.31; 0.43,0.73; 0.71,0.91; 1.0,1.0">
                                          <p:stCondLst>
                                            <p:cond delay="0"/>
                                          </p:stCondLst>
                                        </p:cTn>
                                        <p:tgtEl>
                                          <p:spTgt spid="16"/>
                                        </p:tgtEl>
                                        <p:attrNameLst>
                                          <p:attrName>ppt_x</p:attrName>
                                        </p:attrNameLst>
                                      </p:cBhvr>
                                      <p:tavLst>
                                        <p:tav tm="0">
                                          <p:val>
                                            <p:strVal val="ppt_x"/>
                                          </p:val>
                                        </p:tav>
                                        <p:tav tm="100000">
                                          <p:val>
                                            <p:strVal val="#ppt_x+0.25"/>
                                          </p:val>
                                        </p:tav>
                                      </p:tavLst>
                                    </p:anim>
                                    <p:anim calcmode="lin" valueType="num">
                                      <p:cBhvr>
                                        <p:cTn id="168" dur="178">
                                          <p:stCondLst>
                                            <p:cond delay="1822"/>
                                          </p:stCondLst>
                                        </p:cTn>
                                        <p:tgtEl>
                                          <p:spTgt spid="16"/>
                                        </p:tgtEl>
                                        <p:attrNameLst>
                                          <p:attrName>ppt_x</p:attrName>
                                        </p:attrNameLst>
                                      </p:cBhvr>
                                      <p:tavLst>
                                        <p:tav tm="0">
                                          <p:val>
                                            <p:strVal val="ppt_x"/>
                                          </p:val>
                                        </p:tav>
                                        <p:tav tm="100000">
                                          <p:val>
                                            <p:strVal val="ppt_x"/>
                                          </p:val>
                                        </p:tav>
                                      </p:tavLst>
                                    </p:anim>
                                    <p:anim calcmode="lin" valueType="num">
                                      <p:cBhvr>
                                        <p:cTn id="169" dur="664" tmFilter="0.0,0.0;0.25,0.07;0.50,0.2;0.75,0.467;1.0,1.0">
                                          <p:stCondLst>
                                            <p:cond delay="0"/>
                                          </p:stCondLst>
                                        </p:cTn>
                                        <p:tgtEl>
                                          <p:spTgt spid="1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0" dur="664" tmFilter="0, 0; 0.125,0.2665; 0.25,0.4; 0.375,0.465; 0.5,0.5;  0.625,0.535; 0.75,0.6; 0.875,0.7335; 1,1">
                                          <p:stCondLst>
                                            <p:cond delay="664"/>
                                          </p:stCondLst>
                                        </p:cTn>
                                        <p:tgtEl>
                                          <p:spTgt spid="1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1" dur="332" tmFilter="0, 0; 0.125,0.2665; 0.25,0.4; 0.375,0.465; 0.5,0.5;  0.625,0.535; 0.75,0.6; 0.875,0.7335; 1,1">
                                          <p:stCondLst>
                                            <p:cond delay="1324"/>
                                          </p:stCondLst>
                                        </p:cTn>
                                        <p:tgtEl>
                                          <p:spTgt spid="1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2" dur="164" tmFilter="0, 0; 0.125,0.2665; 0.25,0.4; 0.375,0.465; 0.5,0.5;  0.625,0.535; 0.75,0.6; 0.875,0.7335; 1,1">
                                          <p:stCondLst>
                                            <p:cond delay="1656"/>
                                          </p:stCondLst>
                                        </p:cTn>
                                        <p:tgtEl>
                                          <p:spTgt spid="1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3" dur="180" accel="50000">
                                          <p:stCondLst>
                                            <p:cond delay="1820"/>
                                          </p:stCondLst>
                                        </p:cTn>
                                        <p:tgtEl>
                                          <p:spTgt spid="16"/>
                                        </p:tgtEl>
                                        <p:attrNameLst>
                                          <p:attrName>ppt_y</p:attrName>
                                        </p:attrNameLst>
                                      </p:cBhvr>
                                      <p:tavLst>
                                        <p:tav tm="0">
                                          <p:val>
                                            <p:strVal val="ppt_y"/>
                                          </p:val>
                                        </p:tav>
                                        <p:tav tm="100000">
                                          <p:val>
                                            <p:strVal val="ppt_y+ppt_h"/>
                                          </p:val>
                                        </p:tav>
                                      </p:tavLst>
                                    </p:anim>
                                    <p:animScale>
                                      <p:cBhvr>
                                        <p:cTn id="174" dur="26">
                                          <p:stCondLst>
                                            <p:cond delay="620"/>
                                          </p:stCondLst>
                                        </p:cTn>
                                        <p:tgtEl>
                                          <p:spTgt spid="16"/>
                                        </p:tgtEl>
                                      </p:cBhvr>
                                      <p:to x="100000" y="60000"/>
                                    </p:animScale>
                                    <p:animScale>
                                      <p:cBhvr>
                                        <p:cTn id="175" dur="166" decel="50000">
                                          <p:stCondLst>
                                            <p:cond delay="646"/>
                                          </p:stCondLst>
                                        </p:cTn>
                                        <p:tgtEl>
                                          <p:spTgt spid="16"/>
                                        </p:tgtEl>
                                      </p:cBhvr>
                                      <p:to x="100000" y="100000"/>
                                    </p:animScale>
                                    <p:animScale>
                                      <p:cBhvr>
                                        <p:cTn id="176" dur="26">
                                          <p:stCondLst>
                                            <p:cond delay="1312"/>
                                          </p:stCondLst>
                                        </p:cTn>
                                        <p:tgtEl>
                                          <p:spTgt spid="16"/>
                                        </p:tgtEl>
                                      </p:cBhvr>
                                      <p:to x="100000" y="80000"/>
                                    </p:animScale>
                                    <p:animScale>
                                      <p:cBhvr>
                                        <p:cTn id="177" dur="166" decel="50000">
                                          <p:stCondLst>
                                            <p:cond delay="1338"/>
                                          </p:stCondLst>
                                        </p:cTn>
                                        <p:tgtEl>
                                          <p:spTgt spid="16"/>
                                        </p:tgtEl>
                                      </p:cBhvr>
                                      <p:to x="100000" y="100000"/>
                                    </p:animScale>
                                    <p:animScale>
                                      <p:cBhvr>
                                        <p:cTn id="178" dur="26">
                                          <p:stCondLst>
                                            <p:cond delay="1642"/>
                                          </p:stCondLst>
                                        </p:cTn>
                                        <p:tgtEl>
                                          <p:spTgt spid="16"/>
                                        </p:tgtEl>
                                      </p:cBhvr>
                                      <p:to x="100000" y="90000"/>
                                    </p:animScale>
                                    <p:animScale>
                                      <p:cBhvr>
                                        <p:cTn id="179" dur="166" decel="50000">
                                          <p:stCondLst>
                                            <p:cond delay="1668"/>
                                          </p:stCondLst>
                                        </p:cTn>
                                        <p:tgtEl>
                                          <p:spTgt spid="16"/>
                                        </p:tgtEl>
                                      </p:cBhvr>
                                      <p:to x="100000" y="100000"/>
                                    </p:animScale>
                                    <p:animScale>
                                      <p:cBhvr>
                                        <p:cTn id="180" dur="26">
                                          <p:stCondLst>
                                            <p:cond delay="1808"/>
                                          </p:stCondLst>
                                        </p:cTn>
                                        <p:tgtEl>
                                          <p:spTgt spid="16"/>
                                        </p:tgtEl>
                                      </p:cBhvr>
                                      <p:to x="100000" y="95000"/>
                                    </p:animScale>
                                    <p:animScale>
                                      <p:cBhvr>
                                        <p:cTn id="181" dur="166" decel="50000">
                                          <p:stCondLst>
                                            <p:cond delay="1834"/>
                                          </p:stCondLst>
                                        </p:cTn>
                                        <p:tgtEl>
                                          <p:spTgt spid="16"/>
                                        </p:tgtEl>
                                      </p:cBhvr>
                                      <p:to x="100000" y="100000"/>
                                    </p:animScale>
                                    <p:set>
                                      <p:cBhvr>
                                        <p:cTn id="18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1"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F3A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F4DFC-3E54-4A16-A1B9-0D500CF32F3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ANSWERS</a:t>
            </a:r>
            <a:endParaRPr lang="en-US" sz="2600" kern="1200" dirty="0">
              <a:solidFill>
                <a:srgbClr val="FFFFFF"/>
              </a:solidFill>
              <a:latin typeface="+mj-lt"/>
              <a:ea typeface="+mj-ea"/>
              <a:cs typeface="+mj-cs"/>
            </a:endParaRPr>
          </a:p>
        </p:txBody>
      </p:sp>
      <p:pic>
        <p:nvPicPr>
          <p:cNvPr id="5" name="Content Placeholder 4" descr="Diagram&#10;&#10;Description automatically generated">
            <a:extLst>
              <a:ext uri="{FF2B5EF4-FFF2-40B4-BE49-F238E27FC236}">
                <a16:creationId xmlns:a16="http://schemas.microsoft.com/office/drawing/2014/main" id="{E8570E7A-28C2-452F-8D0A-827385606A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2514" y="425942"/>
            <a:ext cx="7192952" cy="6006116"/>
          </a:xfrm>
          <a:prstGeom prst="rect">
            <a:avLst/>
          </a:prstGeom>
        </p:spPr>
      </p:pic>
      <p:pic>
        <p:nvPicPr>
          <p:cNvPr id="3" name="Picture 2" descr="Wall Insulation: How to Install Insulation in 4 Easy Steps - This Old House">
            <a:extLst>
              <a:ext uri="{FF2B5EF4-FFF2-40B4-BE49-F238E27FC236}">
                <a16:creationId xmlns:a16="http://schemas.microsoft.com/office/drawing/2014/main" id="{86630384-DD9E-00C5-9D26-7A0AEE372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063" y="4300889"/>
            <a:ext cx="261704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735B31-00F9-7C5F-4A7C-CE5EFE790C0B}"/>
              </a:ext>
            </a:extLst>
          </p:cNvPr>
          <p:cNvSpPr txBox="1"/>
          <p:nvPr/>
        </p:nvSpPr>
        <p:spPr>
          <a:xfrm>
            <a:off x="9370226" y="5900287"/>
            <a:ext cx="2204185" cy="400110"/>
          </a:xfrm>
          <a:prstGeom prst="rect">
            <a:avLst/>
          </a:prstGeom>
          <a:solidFill>
            <a:schemeClr val="bg1"/>
          </a:solidFill>
        </p:spPr>
        <p:txBody>
          <a:bodyPr wrap="square" rtlCol="0">
            <a:spAutoFit/>
          </a:bodyPr>
          <a:lstStyle/>
          <a:p>
            <a:r>
              <a:rPr lang="en-ES" sz="2000" dirty="0">
                <a:latin typeface="American Typewriter" panose="02090604020004020304" pitchFamily="18" charset="77"/>
              </a:rPr>
              <a:t>Insulation</a:t>
            </a:r>
          </a:p>
        </p:txBody>
      </p:sp>
    </p:spTree>
    <p:extLst>
      <p:ext uri="{BB962C8B-B14F-4D97-AF65-F5344CB8AC3E}">
        <p14:creationId xmlns:p14="http://schemas.microsoft.com/office/powerpoint/2010/main" val="1391820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C4CE4-0703-FC4E-F133-5D48FA1CA5DB}"/>
              </a:ext>
            </a:extLst>
          </p:cNvPr>
          <p:cNvSpPr>
            <a:spLocks noGrp="1"/>
          </p:cNvSpPr>
          <p:nvPr>
            <p:ph type="title"/>
          </p:nvPr>
        </p:nvSpPr>
        <p:spPr/>
        <p:txBody>
          <a:bodyPr/>
          <a:lstStyle/>
          <a:p>
            <a:r>
              <a:rPr lang="en-GB" dirty="0"/>
              <a:t>B</a:t>
            </a:r>
            <a:r>
              <a:rPr lang="en-ES" dirty="0"/>
              <a:t>uild this in…</a:t>
            </a:r>
          </a:p>
        </p:txBody>
      </p:sp>
      <p:sp>
        <p:nvSpPr>
          <p:cNvPr id="3" name="Content Placeholder 2">
            <a:extLst>
              <a:ext uri="{FF2B5EF4-FFF2-40B4-BE49-F238E27FC236}">
                <a16:creationId xmlns:a16="http://schemas.microsoft.com/office/drawing/2014/main" id="{D7AE862E-AE64-5DE5-227D-82E0E313713A}"/>
              </a:ext>
            </a:extLst>
          </p:cNvPr>
          <p:cNvSpPr>
            <a:spLocks noGrp="1"/>
          </p:cNvSpPr>
          <p:nvPr>
            <p:ph idx="1"/>
          </p:nvPr>
        </p:nvSpPr>
        <p:spPr/>
        <p:txBody>
          <a:bodyPr>
            <a:normAutofit fontScale="55000" lnSpcReduction="20000"/>
          </a:bodyPr>
          <a:lstStyle/>
          <a:p>
            <a:pPr algn="l">
              <a:buFont typeface="+mj-lt"/>
              <a:buAutoNum type="arabicPeriod"/>
            </a:pPr>
            <a:r>
              <a:rPr lang="en-GB" b="0" i="0" dirty="0">
                <a:effectLst/>
                <a:latin typeface="Söhne"/>
              </a:rPr>
              <a:t>Concrete:</a:t>
            </a:r>
          </a:p>
          <a:p>
            <a:pPr marL="742950" lvl="1" indent="-285750" algn="l">
              <a:buFont typeface="+mj-lt"/>
              <a:buAutoNum type="arabicPeriod"/>
            </a:pPr>
            <a:r>
              <a:rPr lang="en-GB" b="0" i="0" dirty="0">
                <a:effectLst/>
                <a:latin typeface="Söhne"/>
              </a:rPr>
              <a:t>Discuss the properties of concrete, such as its compressive strength, durability, and workability.</a:t>
            </a:r>
          </a:p>
          <a:p>
            <a:pPr marL="742950" lvl="1" indent="-285750" algn="l">
              <a:buFont typeface="+mj-lt"/>
              <a:buAutoNum type="arabicPeriod"/>
            </a:pPr>
            <a:r>
              <a:rPr lang="en-GB" b="0" i="0" dirty="0">
                <a:effectLst/>
                <a:latin typeface="Söhne"/>
              </a:rPr>
              <a:t>Explore its wide range of applications in construction, including foundations, columns, beams, and slabs.</a:t>
            </a:r>
          </a:p>
          <a:p>
            <a:pPr marL="742950" lvl="1" indent="-285750" algn="l">
              <a:buFont typeface="+mj-lt"/>
              <a:buAutoNum type="arabicPeriod"/>
            </a:pPr>
            <a:r>
              <a:rPr lang="en-GB" b="0" i="0" dirty="0">
                <a:effectLst/>
                <a:latin typeface="Söhne"/>
              </a:rPr>
              <a:t>Highlight the importance of proper curing and reinforcement to enhance the strength and longevity of concrete structures.</a:t>
            </a:r>
          </a:p>
          <a:p>
            <a:pPr algn="l">
              <a:buFont typeface="+mj-lt"/>
              <a:buAutoNum type="arabicPeriod"/>
            </a:pPr>
            <a:r>
              <a:rPr lang="en-GB" b="0" i="0" dirty="0">
                <a:effectLst/>
                <a:latin typeface="Söhne"/>
              </a:rPr>
              <a:t>Steel:</a:t>
            </a:r>
          </a:p>
          <a:p>
            <a:pPr marL="742950" lvl="1" indent="-285750" algn="l">
              <a:buFont typeface="+mj-lt"/>
              <a:buAutoNum type="arabicPeriod"/>
            </a:pPr>
            <a:r>
              <a:rPr lang="en-GB" b="0" i="0" dirty="0">
                <a:effectLst/>
                <a:latin typeface="Söhne"/>
              </a:rPr>
              <a:t>Explain the properties of steel, such as its high strength, ductility, and durability.</a:t>
            </a:r>
          </a:p>
          <a:p>
            <a:pPr marL="742950" lvl="1" indent="-285750" algn="l">
              <a:buFont typeface="+mj-lt"/>
              <a:buAutoNum type="arabicPeriod"/>
            </a:pPr>
            <a:r>
              <a:rPr lang="en-GB" b="0" i="0" dirty="0">
                <a:effectLst/>
                <a:latin typeface="Söhne"/>
              </a:rPr>
              <a:t>Discuss its applications in structural elements like beams, columns, and trusses due to its ability to resist heavy loads and provide flexible design options.</a:t>
            </a:r>
          </a:p>
          <a:p>
            <a:pPr marL="742950" lvl="1" indent="-285750" algn="l">
              <a:buFont typeface="+mj-lt"/>
              <a:buAutoNum type="arabicPeriod"/>
            </a:pPr>
            <a:r>
              <a:rPr lang="en-GB" b="0" i="0" dirty="0">
                <a:effectLst/>
                <a:latin typeface="Söhne"/>
              </a:rPr>
              <a:t>Explore its use in reinforcement within concrete structures to enhance overall strength and structural integrity.</a:t>
            </a:r>
          </a:p>
          <a:p>
            <a:pPr algn="l">
              <a:buFont typeface="+mj-lt"/>
              <a:buAutoNum type="arabicPeriod"/>
            </a:pPr>
            <a:r>
              <a:rPr lang="en-GB" b="0" i="0" dirty="0">
                <a:effectLst/>
                <a:latin typeface="Söhne"/>
              </a:rPr>
              <a:t>Wood:</a:t>
            </a:r>
          </a:p>
          <a:p>
            <a:pPr marL="742950" lvl="1" indent="-285750" algn="l">
              <a:buFont typeface="+mj-lt"/>
              <a:buAutoNum type="arabicPeriod"/>
            </a:pPr>
            <a:r>
              <a:rPr lang="en-GB" b="0" i="0" dirty="0">
                <a:effectLst/>
                <a:latin typeface="Söhne"/>
              </a:rPr>
              <a:t>Introduce the properties of wood, including its strength, stiffness, and natural insulating properties.</a:t>
            </a:r>
          </a:p>
          <a:p>
            <a:pPr marL="742950" lvl="1" indent="-285750" algn="l">
              <a:buFont typeface="+mj-lt"/>
              <a:buAutoNum type="arabicPeriod"/>
            </a:pPr>
            <a:r>
              <a:rPr lang="en-GB" b="0" i="0" dirty="0">
                <a:effectLst/>
                <a:latin typeface="Söhne"/>
              </a:rPr>
              <a:t>Discuss the various types of wood used in construction, such as softwood and hardwood, and their applications in framing, flooring, and finishing.</a:t>
            </a:r>
          </a:p>
          <a:p>
            <a:pPr marL="742950" lvl="1" indent="-285750" algn="l">
              <a:buFont typeface="+mj-lt"/>
              <a:buAutoNum type="arabicPeriod"/>
            </a:pPr>
            <a:r>
              <a:rPr lang="en-GB" b="0" i="0" dirty="0">
                <a:effectLst/>
                <a:latin typeface="Söhne"/>
              </a:rPr>
              <a:t>Highlight the sustainability aspects of wood as a renewable and carbon-neutral building material.</a:t>
            </a:r>
          </a:p>
          <a:p>
            <a:pPr algn="l">
              <a:buFont typeface="+mj-lt"/>
              <a:buAutoNum type="arabicPeriod"/>
            </a:pPr>
            <a:r>
              <a:rPr lang="en-GB" b="0" i="0" dirty="0">
                <a:effectLst/>
                <a:latin typeface="Söhne"/>
              </a:rPr>
              <a:t>Masonry:</a:t>
            </a:r>
          </a:p>
          <a:p>
            <a:pPr marL="742950" lvl="1" indent="-285750" algn="l">
              <a:buFont typeface="+mj-lt"/>
              <a:buAutoNum type="arabicPeriod"/>
            </a:pPr>
            <a:r>
              <a:rPr lang="en-GB" b="0" i="0" dirty="0">
                <a:effectLst/>
                <a:latin typeface="Söhne"/>
              </a:rPr>
              <a:t>Explore the properties of masonry materials like brick, stone, and concrete blocks, including their compressive strength, durability, and fire resistance.</a:t>
            </a:r>
          </a:p>
          <a:p>
            <a:pPr marL="742950" lvl="1" indent="-285750" algn="l">
              <a:buFont typeface="+mj-lt"/>
              <a:buAutoNum type="arabicPeriod"/>
            </a:pPr>
            <a:r>
              <a:rPr lang="en-GB" b="0" i="0" dirty="0">
                <a:effectLst/>
                <a:latin typeface="Söhne"/>
              </a:rPr>
              <a:t>Discuss their applications in load-bearing walls, facades, and decorative elements in both residential and commercial construction.</a:t>
            </a:r>
          </a:p>
          <a:p>
            <a:pPr marL="742950" lvl="1" indent="-285750" algn="l">
              <a:buFont typeface="+mj-lt"/>
              <a:buAutoNum type="arabicPeriod"/>
            </a:pPr>
            <a:r>
              <a:rPr lang="en-GB" b="0" i="0" dirty="0">
                <a:effectLst/>
                <a:latin typeface="Söhne"/>
              </a:rPr>
              <a:t>Explain the importance of proper mortar selection and techniques for strong and stable masonry structures.</a:t>
            </a:r>
          </a:p>
          <a:p>
            <a:endParaRPr lang="en-ES" dirty="0"/>
          </a:p>
        </p:txBody>
      </p:sp>
    </p:spTree>
    <p:extLst>
      <p:ext uri="{BB962C8B-B14F-4D97-AF65-F5344CB8AC3E}">
        <p14:creationId xmlns:p14="http://schemas.microsoft.com/office/powerpoint/2010/main" val="367992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F00B-775B-4AD4-B454-7330AD362FF0}"/>
              </a:ext>
            </a:extLst>
          </p:cNvPr>
          <p:cNvSpPr>
            <a:spLocks noGrp="1"/>
          </p:cNvSpPr>
          <p:nvPr>
            <p:ph type="title"/>
          </p:nvPr>
        </p:nvSpPr>
        <p:spPr/>
        <p:txBody>
          <a:bodyPr/>
          <a:lstStyle/>
          <a:p>
            <a:r>
              <a:rPr lang="es-ES" dirty="0" err="1"/>
              <a:t>Properties</a:t>
            </a:r>
            <a:r>
              <a:rPr lang="es-ES" dirty="0"/>
              <a:t> </a:t>
            </a:r>
            <a:r>
              <a:rPr lang="es-ES" dirty="0" err="1"/>
              <a:t>of</a:t>
            </a:r>
            <a:r>
              <a:rPr lang="es-ES" dirty="0"/>
              <a:t> </a:t>
            </a:r>
            <a:r>
              <a:rPr lang="es-ES" dirty="0" err="1"/>
              <a:t>building</a:t>
            </a:r>
            <a:r>
              <a:rPr lang="es-ES" dirty="0"/>
              <a:t> </a:t>
            </a:r>
            <a:r>
              <a:rPr lang="es-ES" dirty="0" err="1"/>
              <a:t>materials</a:t>
            </a:r>
            <a:endParaRPr lang="en-GB" dirty="0"/>
          </a:p>
        </p:txBody>
      </p:sp>
      <p:sp>
        <p:nvSpPr>
          <p:cNvPr id="3" name="Content Placeholder 2">
            <a:extLst>
              <a:ext uri="{FF2B5EF4-FFF2-40B4-BE49-F238E27FC236}">
                <a16:creationId xmlns:a16="http://schemas.microsoft.com/office/drawing/2014/main" id="{C76F4C81-1073-4AFA-B0B1-605BA3D3536F}"/>
              </a:ext>
            </a:extLst>
          </p:cNvPr>
          <p:cNvSpPr>
            <a:spLocks noGrp="1"/>
          </p:cNvSpPr>
          <p:nvPr>
            <p:ph idx="1"/>
          </p:nvPr>
        </p:nvSpPr>
        <p:spPr/>
        <p:txBody>
          <a:bodyPr/>
          <a:lstStyle/>
          <a:p>
            <a:r>
              <a:rPr lang="en-GB" dirty="0">
                <a:hlinkClick r:id="rId2"/>
              </a:rPr>
              <a:t>https://www.youtube.com/watch?v=340MmuY_osY</a:t>
            </a:r>
            <a:endParaRPr lang="en-GB" dirty="0"/>
          </a:p>
          <a:p>
            <a:r>
              <a:rPr lang="en-GB" dirty="0"/>
              <a:t>3.57 mins</a:t>
            </a:r>
          </a:p>
        </p:txBody>
      </p:sp>
    </p:spTree>
    <p:extLst>
      <p:ext uri="{BB962C8B-B14F-4D97-AF65-F5344CB8AC3E}">
        <p14:creationId xmlns:p14="http://schemas.microsoft.com/office/powerpoint/2010/main" val="65921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959A77C-5BC8-4BCC-9F3E-F807C04334E7}"/>
              </a:ext>
            </a:extLst>
          </p:cNvPr>
          <p:cNvSpPr>
            <a:spLocks noGrp="1" noChangeArrowheads="1"/>
          </p:cNvSpPr>
          <p:nvPr>
            <p:ph type="title"/>
          </p:nvPr>
        </p:nvSpPr>
        <p:spPr/>
        <p:txBody>
          <a:bodyPr/>
          <a:lstStyle/>
          <a:p>
            <a:r>
              <a:rPr lang="en-US" altLang="en-US" dirty="0"/>
              <a:t>Properties of metals</a:t>
            </a:r>
          </a:p>
        </p:txBody>
      </p:sp>
      <p:pic>
        <p:nvPicPr>
          <p:cNvPr id="2052" name="Picture 4" descr="bridinsi_film">
            <a:extLst>
              <a:ext uri="{FF2B5EF4-FFF2-40B4-BE49-F238E27FC236}">
                <a16:creationId xmlns:a16="http://schemas.microsoft.com/office/drawing/2014/main" id="{F8ADFD3F-E1EF-466A-85B3-CB6BEB169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325" y="3933826"/>
            <a:ext cx="273843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MCj04348610000[1]">
            <a:extLst>
              <a:ext uri="{FF2B5EF4-FFF2-40B4-BE49-F238E27FC236}">
                <a16:creationId xmlns:a16="http://schemas.microsoft.com/office/drawing/2014/main" id="{C91061F2-2282-446A-90F7-8FC61BAEB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1125538"/>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MCj00787830000[1]">
            <a:extLst>
              <a:ext uri="{FF2B5EF4-FFF2-40B4-BE49-F238E27FC236}">
                <a16:creationId xmlns:a16="http://schemas.microsoft.com/office/drawing/2014/main" id="{28CD9FFD-DE48-4DB8-95B2-985DCBB5B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400" y="3357563"/>
            <a:ext cx="1849438"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MPj03163740000[1]">
            <a:extLst>
              <a:ext uri="{FF2B5EF4-FFF2-40B4-BE49-F238E27FC236}">
                <a16:creationId xmlns:a16="http://schemas.microsoft.com/office/drawing/2014/main" id="{9D6533FD-81E7-4835-9945-6BB8A7A722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194" y="1458914"/>
            <a:ext cx="3657600"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MCBD06674_0000[1]">
            <a:extLst>
              <a:ext uri="{FF2B5EF4-FFF2-40B4-BE49-F238E27FC236}">
                <a16:creationId xmlns:a16="http://schemas.microsoft.com/office/drawing/2014/main" id="{AB4F6DDB-CA23-480D-9A32-E80F58A8CC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050" y="1628776"/>
            <a:ext cx="1811338"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fig_2_exp_large">
            <a:extLst>
              <a:ext uri="{FF2B5EF4-FFF2-40B4-BE49-F238E27FC236}">
                <a16:creationId xmlns:a16="http://schemas.microsoft.com/office/drawing/2014/main" id="{FE5415A2-C91B-4EBC-BD83-9C840F1F28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9288" y="4292601"/>
            <a:ext cx="30480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Users\zaharadelgado\AppData\Local\Microsoft\Windows\Temporary Internet Files\Content.IE5\PVAVJNOO\Digital_Clinical_Thermometers__Waterproof_[1].jpg">
            <a:extLst>
              <a:ext uri="{FF2B5EF4-FFF2-40B4-BE49-F238E27FC236}">
                <a16:creationId xmlns:a16="http://schemas.microsoft.com/office/drawing/2014/main" id="{A21EA231-B410-429D-B805-6EBD9D9C50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6200" y="5648326"/>
            <a:ext cx="2019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1B0CC76-5870-31A9-6050-3480D688F3E5}"/>
              </a:ext>
            </a:extLst>
          </p:cNvPr>
          <p:cNvSpPr txBox="1"/>
          <p:nvPr/>
        </p:nvSpPr>
        <p:spPr>
          <a:xfrm>
            <a:off x="125835" y="2818701"/>
            <a:ext cx="845103" cy="369332"/>
          </a:xfrm>
          <a:prstGeom prst="rect">
            <a:avLst/>
          </a:prstGeom>
          <a:noFill/>
        </p:spPr>
        <p:txBody>
          <a:bodyPr wrap="none" rtlCol="0">
            <a:spAutoFit/>
          </a:bodyPr>
          <a:lstStyle/>
          <a:p>
            <a:r>
              <a:rPr lang="en-ES" dirty="0"/>
              <a:t>Ductile</a:t>
            </a:r>
          </a:p>
        </p:txBody>
      </p:sp>
      <p:sp>
        <p:nvSpPr>
          <p:cNvPr id="4" name="TextBox 3">
            <a:extLst>
              <a:ext uri="{FF2B5EF4-FFF2-40B4-BE49-F238E27FC236}">
                <a16:creationId xmlns:a16="http://schemas.microsoft.com/office/drawing/2014/main" id="{FA8E829D-7761-6AA3-B7F0-DDA7EEB30BF2}"/>
              </a:ext>
            </a:extLst>
          </p:cNvPr>
          <p:cNvSpPr txBox="1"/>
          <p:nvPr/>
        </p:nvSpPr>
        <p:spPr>
          <a:xfrm>
            <a:off x="5232400" y="1425576"/>
            <a:ext cx="2042867" cy="369332"/>
          </a:xfrm>
          <a:prstGeom prst="rect">
            <a:avLst/>
          </a:prstGeom>
          <a:noFill/>
        </p:spPr>
        <p:txBody>
          <a:bodyPr wrap="none" rtlCol="0">
            <a:spAutoFit/>
          </a:bodyPr>
          <a:lstStyle/>
          <a:p>
            <a:r>
              <a:rPr lang="en-ES" dirty="0"/>
              <a:t>Electrical conductor</a:t>
            </a:r>
          </a:p>
        </p:txBody>
      </p:sp>
      <p:sp>
        <p:nvSpPr>
          <p:cNvPr id="5" name="TextBox 4">
            <a:extLst>
              <a:ext uri="{FF2B5EF4-FFF2-40B4-BE49-F238E27FC236}">
                <a16:creationId xmlns:a16="http://schemas.microsoft.com/office/drawing/2014/main" id="{F6491E19-4449-C052-E7C9-587E3FE04D85}"/>
              </a:ext>
            </a:extLst>
          </p:cNvPr>
          <p:cNvSpPr txBox="1"/>
          <p:nvPr/>
        </p:nvSpPr>
        <p:spPr>
          <a:xfrm>
            <a:off x="744382" y="4658283"/>
            <a:ext cx="1166153" cy="369332"/>
          </a:xfrm>
          <a:prstGeom prst="rect">
            <a:avLst/>
          </a:prstGeom>
          <a:noFill/>
        </p:spPr>
        <p:txBody>
          <a:bodyPr wrap="none" rtlCol="0">
            <a:spAutoFit/>
          </a:bodyPr>
          <a:lstStyle/>
          <a:p>
            <a:r>
              <a:rPr lang="en-GB" dirty="0"/>
              <a:t>S</a:t>
            </a:r>
            <a:r>
              <a:rPr lang="en-ES" dirty="0"/>
              <a:t>olid at RT</a:t>
            </a:r>
          </a:p>
        </p:txBody>
      </p:sp>
      <p:sp>
        <p:nvSpPr>
          <p:cNvPr id="6" name="TextBox 5">
            <a:extLst>
              <a:ext uri="{FF2B5EF4-FFF2-40B4-BE49-F238E27FC236}">
                <a16:creationId xmlns:a16="http://schemas.microsoft.com/office/drawing/2014/main" id="{3734297B-177A-443C-8E35-A757F316F10E}"/>
              </a:ext>
            </a:extLst>
          </p:cNvPr>
          <p:cNvSpPr txBox="1"/>
          <p:nvPr/>
        </p:nvSpPr>
        <p:spPr>
          <a:xfrm>
            <a:off x="5743298" y="3129432"/>
            <a:ext cx="2043188" cy="369332"/>
          </a:xfrm>
          <a:prstGeom prst="rect">
            <a:avLst/>
          </a:prstGeom>
          <a:noFill/>
        </p:spPr>
        <p:txBody>
          <a:bodyPr wrap="none" rtlCol="0">
            <a:spAutoFit/>
          </a:bodyPr>
          <a:lstStyle/>
          <a:p>
            <a:r>
              <a:rPr lang="en-ES" dirty="0"/>
              <a:t>Thermal conductive</a:t>
            </a:r>
          </a:p>
        </p:txBody>
      </p:sp>
      <p:sp>
        <p:nvSpPr>
          <p:cNvPr id="7" name="TextBox 6">
            <a:extLst>
              <a:ext uri="{FF2B5EF4-FFF2-40B4-BE49-F238E27FC236}">
                <a16:creationId xmlns:a16="http://schemas.microsoft.com/office/drawing/2014/main" id="{583F303C-2AE4-B0BE-E938-192622C8FF15}"/>
              </a:ext>
            </a:extLst>
          </p:cNvPr>
          <p:cNvSpPr txBox="1"/>
          <p:nvPr/>
        </p:nvSpPr>
        <p:spPr>
          <a:xfrm>
            <a:off x="9573660" y="1099938"/>
            <a:ext cx="1114408" cy="369332"/>
          </a:xfrm>
          <a:prstGeom prst="rect">
            <a:avLst/>
          </a:prstGeom>
          <a:noFill/>
        </p:spPr>
        <p:txBody>
          <a:bodyPr wrap="none" rtlCol="0">
            <a:spAutoFit/>
          </a:bodyPr>
          <a:lstStyle/>
          <a:p>
            <a:r>
              <a:rPr lang="en-ES" dirty="0"/>
              <a:t>Malleable</a:t>
            </a:r>
          </a:p>
        </p:txBody>
      </p:sp>
      <p:sp>
        <p:nvSpPr>
          <p:cNvPr id="8" name="TextBox 7">
            <a:extLst>
              <a:ext uri="{FF2B5EF4-FFF2-40B4-BE49-F238E27FC236}">
                <a16:creationId xmlns:a16="http://schemas.microsoft.com/office/drawing/2014/main" id="{14117378-9E5F-1F35-7D1C-3921986502A8}"/>
              </a:ext>
            </a:extLst>
          </p:cNvPr>
          <p:cNvSpPr txBox="1"/>
          <p:nvPr/>
        </p:nvSpPr>
        <p:spPr>
          <a:xfrm>
            <a:off x="9996211" y="3583545"/>
            <a:ext cx="686919" cy="369332"/>
          </a:xfrm>
          <a:prstGeom prst="rect">
            <a:avLst/>
          </a:prstGeom>
          <a:noFill/>
        </p:spPr>
        <p:txBody>
          <a:bodyPr wrap="none" rtlCol="0">
            <a:spAutoFit/>
          </a:bodyPr>
          <a:lstStyle/>
          <a:p>
            <a:r>
              <a:rPr lang="en-ES" dirty="0"/>
              <a:t>Shiny</a:t>
            </a:r>
          </a:p>
        </p:txBody>
      </p:sp>
      <p:sp>
        <p:nvSpPr>
          <p:cNvPr id="9" name="TextBox 8">
            <a:extLst>
              <a:ext uri="{FF2B5EF4-FFF2-40B4-BE49-F238E27FC236}">
                <a16:creationId xmlns:a16="http://schemas.microsoft.com/office/drawing/2014/main" id="{CDFB4C88-67D3-D5A1-EEF9-984E621E9910}"/>
              </a:ext>
            </a:extLst>
          </p:cNvPr>
          <p:cNvSpPr txBox="1"/>
          <p:nvPr/>
        </p:nvSpPr>
        <p:spPr>
          <a:xfrm>
            <a:off x="5169248" y="5620973"/>
            <a:ext cx="1925014" cy="369332"/>
          </a:xfrm>
          <a:prstGeom prst="rect">
            <a:avLst/>
          </a:prstGeom>
          <a:noFill/>
        </p:spPr>
        <p:txBody>
          <a:bodyPr wrap="none" rtlCol="0">
            <a:spAutoFit/>
          </a:bodyPr>
          <a:lstStyle/>
          <a:p>
            <a:r>
              <a:rPr lang="en-ES" dirty="0"/>
              <a:t>High melting point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2A15-69A2-4EDC-97B7-33B73657D2CD}"/>
              </a:ext>
            </a:extLst>
          </p:cNvPr>
          <p:cNvSpPr>
            <a:spLocks noGrp="1"/>
          </p:cNvSpPr>
          <p:nvPr>
            <p:ph type="title"/>
          </p:nvPr>
        </p:nvSpPr>
        <p:spPr/>
        <p:txBody>
          <a:bodyPr/>
          <a:lstStyle/>
          <a:p>
            <a:r>
              <a:rPr lang="es-ES" dirty="0"/>
              <a:t>STATE THE OPPOSITES</a:t>
            </a:r>
            <a:endParaRPr lang="en-GB" dirty="0"/>
          </a:p>
        </p:txBody>
      </p:sp>
      <p:sp>
        <p:nvSpPr>
          <p:cNvPr id="3" name="Content Placeholder 2">
            <a:extLst>
              <a:ext uri="{FF2B5EF4-FFF2-40B4-BE49-F238E27FC236}">
                <a16:creationId xmlns:a16="http://schemas.microsoft.com/office/drawing/2014/main" id="{B0C78CA1-364F-401D-9F53-42E13B56BDCC}"/>
              </a:ext>
            </a:extLst>
          </p:cNvPr>
          <p:cNvSpPr>
            <a:spLocks noGrp="1"/>
          </p:cNvSpPr>
          <p:nvPr>
            <p:ph idx="1"/>
          </p:nvPr>
        </p:nvSpPr>
        <p:spPr/>
        <p:txBody>
          <a:bodyPr>
            <a:normAutofit/>
          </a:bodyPr>
          <a:lstStyle/>
          <a:p>
            <a:r>
              <a:rPr lang="es-ES" dirty="0" err="1"/>
              <a:t>Elastic</a:t>
            </a:r>
            <a:endParaRPr lang="es-ES" dirty="0"/>
          </a:p>
          <a:p>
            <a:r>
              <a:rPr lang="es-ES" dirty="0" err="1"/>
              <a:t>Strong</a:t>
            </a:r>
            <a:endParaRPr lang="es-ES" dirty="0"/>
          </a:p>
          <a:p>
            <a:r>
              <a:rPr lang="es-ES" dirty="0" err="1"/>
              <a:t>Brittle</a:t>
            </a:r>
            <a:endParaRPr lang="es-ES" dirty="0"/>
          </a:p>
          <a:p>
            <a:r>
              <a:rPr lang="es-ES" dirty="0" err="1"/>
              <a:t>Insulating</a:t>
            </a:r>
            <a:endParaRPr lang="es-ES" dirty="0"/>
          </a:p>
          <a:p>
            <a:r>
              <a:rPr lang="es-ES" dirty="0"/>
              <a:t>Dense</a:t>
            </a:r>
          </a:p>
          <a:p>
            <a:r>
              <a:rPr lang="es-ES" dirty="0" err="1"/>
              <a:t>Absorbent</a:t>
            </a:r>
            <a:r>
              <a:rPr lang="es-ES" dirty="0"/>
              <a:t> </a:t>
            </a:r>
          </a:p>
          <a:p>
            <a:r>
              <a:rPr lang="es-ES" dirty="0" err="1"/>
              <a:t>Hard</a:t>
            </a:r>
            <a:endParaRPr lang="es-ES" dirty="0"/>
          </a:p>
          <a:p>
            <a:r>
              <a:rPr lang="es-ES" dirty="0" err="1"/>
              <a:t>Transparent</a:t>
            </a:r>
            <a:r>
              <a:rPr lang="es-ES" dirty="0"/>
              <a:t> </a:t>
            </a:r>
          </a:p>
          <a:p>
            <a:endParaRPr lang="en-GB" dirty="0"/>
          </a:p>
        </p:txBody>
      </p:sp>
    </p:spTree>
    <p:extLst>
      <p:ext uri="{BB962C8B-B14F-4D97-AF65-F5344CB8AC3E}">
        <p14:creationId xmlns:p14="http://schemas.microsoft.com/office/powerpoint/2010/main" val="29808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72A15-69A2-4EDC-97B7-33B73657D2CD}"/>
              </a:ext>
            </a:extLst>
          </p:cNvPr>
          <p:cNvSpPr>
            <a:spLocks noGrp="1"/>
          </p:cNvSpPr>
          <p:nvPr>
            <p:ph type="title"/>
          </p:nvPr>
        </p:nvSpPr>
        <p:spPr/>
        <p:txBody>
          <a:bodyPr/>
          <a:lstStyle/>
          <a:p>
            <a:r>
              <a:rPr lang="es-ES" dirty="0"/>
              <a:t>STATE THE OPPOSITES</a:t>
            </a:r>
            <a:endParaRPr lang="en-GB" dirty="0"/>
          </a:p>
        </p:txBody>
      </p:sp>
      <p:sp>
        <p:nvSpPr>
          <p:cNvPr id="3" name="Content Placeholder 2">
            <a:extLst>
              <a:ext uri="{FF2B5EF4-FFF2-40B4-BE49-F238E27FC236}">
                <a16:creationId xmlns:a16="http://schemas.microsoft.com/office/drawing/2014/main" id="{B0C78CA1-364F-401D-9F53-42E13B56BDCC}"/>
              </a:ext>
            </a:extLst>
          </p:cNvPr>
          <p:cNvSpPr>
            <a:spLocks noGrp="1"/>
          </p:cNvSpPr>
          <p:nvPr>
            <p:ph idx="1"/>
          </p:nvPr>
        </p:nvSpPr>
        <p:spPr/>
        <p:txBody>
          <a:bodyPr>
            <a:normAutofit/>
          </a:bodyPr>
          <a:lstStyle/>
          <a:p>
            <a:r>
              <a:rPr lang="es-ES" dirty="0" err="1"/>
              <a:t>Elastic</a:t>
            </a:r>
            <a:r>
              <a:rPr lang="es-ES" dirty="0"/>
              <a:t> /</a:t>
            </a:r>
            <a:r>
              <a:rPr lang="es-ES" dirty="0" err="1"/>
              <a:t>Inelastic</a:t>
            </a:r>
            <a:endParaRPr lang="es-ES" dirty="0"/>
          </a:p>
          <a:p>
            <a:r>
              <a:rPr lang="es-ES" dirty="0" err="1"/>
              <a:t>Strong</a:t>
            </a:r>
            <a:r>
              <a:rPr lang="es-ES" dirty="0"/>
              <a:t> /</a:t>
            </a:r>
            <a:r>
              <a:rPr lang="es-ES" dirty="0" err="1"/>
              <a:t>weak</a:t>
            </a:r>
            <a:endParaRPr lang="es-ES" dirty="0"/>
          </a:p>
          <a:p>
            <a:r>
              <a:rPr lang="es-ES" dirty="0" err="1"/>
              <a:t>Brittle</a:t>
            </a:r>
            <a:r>
              <a:rPr lang="es-ES" dirty="0"/>
              <a:t> /flexible</a:t>
            </a:r>
          </a:p>
          <a:p>
            <a:r>
              <a:rPr lang="es-ES" dirty="0" err="1"/>
              <a:t>Insulating</a:t>
            </a:r>
            <a:r>
              <a:rPr lang="es-ES" dirty="0"/>
              <a:t> /</a:t>
            </a:r>
            <a:r>
              <a:rPr lang="es-ES" dirty="0" err="1"/>
              <a:t>conducting</a:t>
            </a:r>
            <a:endParaRPr lang="es-ES" dirty="0"/>
          </a:p>
          <a:p>
            <a:r>
              <a:rPr lang="es-ES" dirty="0"/>
              <a:t>Dense /? </a:t>
            </a:r>
          </a:p>
          <a:p>
            <a:r>
              <a:rPr lang="es-ES" dirty="0" err="1"/>
              <a:t>Absorbent</a:t>
            </a:r>
            <a:r>
              <a:rPr lang="es-ES" dirty="0"/>
              <a:t> /Non-</a:t>
            </a:r>
            <a:r>
              <a:rPr lang="es-ES" dirty="0" err="1"/>
              <a:t>absorbant</a:t>
            </a:r>
            <a:endParaRPr lang="es-ES" dirty="0"/>
          </a:p>
          <a:p>
            <a:r>
              <a:rPr lang="es-ES" dirty="0" err="1"/>
              <a:t>Hard</a:t>
            </a:r>
            <a:r>
              <a:rPr lang="es-ES" dirty="0"/>
              <a:t> /</a:t>
            </a:r>
            <a:r>
              <a:rPr lang="es-ES" dirty="0" err="1"/>
              <a:t>soft</a:t>
            </a:r>
            <a:endParaRPr lang="es-ES" dirty="0"/>
          </a:p>
          <a:p>
            <a:r>
              <a:rPr lang="es-ES" dirty="0" err="1"/>
              <a:t>Transparent</a:t>
            </a:r>
            <a:r>
              <a:rPr lang="es-ES" dirty="0"/>
              <a:t> /Opaque</a:t>
            </a:r>
          </a:p>
          <a:p>
            <a:endParaRPr lang="en-GB" dirty="0"/>
          </a:p>
        </p:txBody>
      </p:sp>
    </p:spTree>
    <p:extLst>
      <p:ext uri="{BB962C8B-B14F-4D97-AF65-F5344CB8AC3E}">
        <p14:creationId xmlns:p14="http://schemas.microsoft.com/office/powerpoint/2010/main" val="4001963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A2DA22A75A1E4C9ADC582ACF27B8D5" ma:contentTypeVersion="18" ma:contentTypeDescription="Create a new document." ma:contentTypeScope="" ma:versionID="ee3b3b481fedf1a5cbd116d7e84dc147">
  <xsd:schema xmlns:xsd="http://www.w3.org/2001/XMLSchema" xmlns:xs="http://www.w3.org/2001/XMLSchema" xmlns:p="http://schemas.microsoft.com/office/2006/metadata/properties" xmlns:ns2="24854d88-095b-4f9a-9d1a-1c7cc458da26" xmlns:ns3="73e0f4ec-cfea-449c-886d-26994f9211c4" targetNamespace="http://schemas.microsoft.com/office/2006/metadata/properties" ma:root="true" ma:fieldsID="47c5132ec9100a0d16d7f3ab2f968b18" ns2:_="" ns3:_="">
    <xsd:import namespace="24854d88-095b-4f9a-9d1a-1c7cc458da26"/>
    <xsd:import namespace="73e0f4ec-cfea-449c-886d-26994f9211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54d88-095b-4f9a-9d1a-1c7cc458da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0ca65ec-1a55-4fb1-b428-e79d7194c6f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e0f4ec-cfea-449c-886d-26994f9211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081d81d-bd6a-4d1d-892d-33407b7c265b}" ma:internalName="TaxCatchAll" ma:showField="CatchAllData" ma:web="73e0f4ec-cfea-449c-886d-26994f9211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854d88-095b-4f9a-9d1a-1c7cc458da26">
      <Terms xmlns="http://schemas.microsoft.com/office/infopath/2007/PartnerControls"/>
    </lcf76f155ced4ddcb4097134ff3c332f>
    <TaxCatchAll xmlns="73e0f4ec-cfea-449c-886d-26994f9211c4" xsi:nil="true"/>
  </documentManagement>
</p:properties>
</file>

<file path=customXml/itemProps1.xml><?xml version="1.0" encoding="utf-8"?>
<ds:datastoreItem xmlns:ds="http://schemas.openxmlformats.org/officeDocument/2006/customXml" ds:itemID="{C076C1D2-C5FE-490F-9B9B-ED8B5F2C0C08}"/>
</file>

<file path=customXml/itemProps2.xml><?xml version="1.0" encoding="utf-8"?>
<ds:datastoreItem xmlns:ds="http://schemas.openxmlformats.org/officeDocument/2006/customXml" ds:itemID="{729A9FBD-65B1-4273-B478-4B599FF9CCE7}">
  <ds:schemaRefs>
    <ds:schemaRef ds:uri="http://schemas.microsoft.com/sharepoint/v3/contenttype/forms"/>
  </ds:schemaRefs>
</ds:datastoreItem>
</file>

<file path=customXml/itemProps3.xml><?xml version="1.0" encoding="utf-8"?>
<ds:datastoreItem xmlns:ds="http://schemas.openxmlformats.org/officeDocument/2006/customXml" ds:itemID="{7DC0889B-7EEB-43CF-A42B-42627E09D69A}">
  <ds:schemaRefs>
    <ds:schemaRef ds:uri="http://purl.org/dc/dcmitype/"/>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73e0f4ec-cfea-449c-886d-26994f9211c4"/>
    <ds:schemaRef ds:uri="24854d88-095b-4f9a-9d1a-1c7cc458da26"/>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15053</TotalTime>
  <Words>1448</Words>
  <Application>Microsoft Macintosh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American Typewriter</vt:lpstr>
      <vt:lpstr>Arial</vt:lpstr>
      <vt:lpstr>Calibri</vt:lpstr>
      <vt:lpstr>Calibri Light</vt:lpstr>
      <vt:lpstr>Söhne</vt:lpstr>
      <vt:lpstr>Verdana</vt:lpstr>
      <vt:lpstr>Office Theme</vt:lpstr>
      <vt:lpstr>Material Science</vt:lpstr>
      <vt:lpstr>Animal homes  Human homes? </vt:lpstr>
      <vt:lpstr>Name the building materials</vt:lpstr>
      <vt:lpstr>ANSWERS</vt:lpstr>
      <vt:lpstr>Build this in…</vt:lpstr>
      <vt:lpstr>Properties of building materials</vt:lpstr>
      <vt:lpstr>Properties of metals</vt:lpstr>
      <vt:lpstr>STATE THE OPPOSITES</vt:lpstr>
      <vt:lpstr>STATE THE OPPOSITES</vt:lpstr>
      <vt:lpstr>Withstanding Tension and Compression</vt:lpstr>
      <vt:lpstr>1. Draw the diagram below</vt:lpstr>
      <vt:lpstr>How can we make concrete stronger? </vt:lpstr>
      <vt:lpstr>Reinforced concrete</vt:lpstr>
      <vt:lpstr>Keywords</vt:lpstr>
      <vt:lpstr>Identify the materials</vt:lpstr>
      <vt:lpstr>Concrete experiment exploration </vt:lpstr>
      <vt:lpstr>These are your methods for testing the strength of cement.  Evaluate which is best.</vt:lpstr>
      <vt:lpstr>Compare your method</vt:lpstr>
      <vt:lpstr>Control variables:</vt:lpstr>
      <vt:lpstr>Properties of materials</vt:lpstr>
      <vt:lpstr>Match the opposites</vt:lpstr>
      <vt:lpstr>If you are interested in material science</vt:lpstr>
      <vt:lpstr>If you are interested in material science – Smart materials</vt:lpstr>
      <vt:lpstr>Smart materials</vt:lpstr>
      <vt:lpstr>Smart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Zahara Delgado Scott</dc:creator>
  <cp:lastModifiedBy>Jeffrey Marcucio</cp:lastModifiedBy>
  <cp:revision>19</cp:revision>
  <dcterms:created xsi:type="dcterms:W3CDTF">2021-05-04T19:43:19Z</dcterms:created>
  <dcterms:modified xsi:type="dcterms:W3CDTF">2023-06-13T11:44:54Z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0x010100BAA2DA22A75A1E4C9ADC582ACF27B8D5</vt:lpwstr>
  </property>
</Properties>
</file>