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6" r:id="rId5"/>
    <p:sldId id="258" r:id="rId6"/>
    <p:sldId id="271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>
      <p:cViewPr varScale="1">
        <p:scale>
          <a:sx n="156" d="100"/>
          <a:sy n="156" d="100"/>
        </p:scale>
        <p:origin x="1224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tin.lane\Library\CloudStorage\OneDrive-NordAngliaEducation\work%20from%20Dropbox%202022\myp%20work\grade%2010\8transport\motion%20graph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r>
              <a:rPr lang="en-US" sz="1600" dirty="0"/>
              <a:t>velocity</a:t>
            </a:r>
            <a:r>
              <a:rPr lang="en-US" sz="1600" baseline="0" dirty="0"/>
              <a:t> against time for a car in a parking lot (looking for a parking place!) </a:t>
            </a:r>
            <a:endParaRPr lang="en-US" sz="1600" dirty="0"/>
          </a:p>
        </c:rich>
      </c:tx>
      <c:layout>
        <c:manualLayout>
          <c:xMode val="edge"/>
          <c:yMode val="edge"/>
          <c:x val="0.14791083406240887"/>
          <c:y val="0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-1</c:v>
                </c:pt>
                <c:pt idx="9">
                  <c:v>-2</c:v>
                </c:pt>
                <c:pt idx="10">
                  <c:v>-3</c:v>
                </c:pt>
                <c:pt idx="11">
                  <c:v>-3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002-40ED-9352-E34E289909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9442176"/>
        <c:axId val="109444096"/>
      </c:lineChart>
      <c:catAx>
        <c:axId val="109442176"/>
        <c:scaling>
          <c:orientation val="minMax"/>
        </c:scaling>
        <c:delete val="0"/>
        <c:axPos val="b"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GB" dirty="0"/>
                  <a:t>time</a:t>
                </a:r>
                <a:r>
                  <a:rPr lang="en-GB" baseline="0" dirty="0"/>
                  <a:t> (s)</a:t>
                </a:r>
                <a:endParaRPr lang="en-GB" dirty="0"/>
              </a:p>
            </c:rich>
          </c:tx>
          <c:overlay val="0"/>
        </c:title>
        <c:numFmt formatCode="General" sourceLinked="1"/>
        <c:majorTickMark val="out"/>
        <c:minorTickMark val="out"/>
        <c:tickLblPos val="nextTo"/>
        <c:crossAx val="109444096"/>
        <c:crossesAt val="0"/>
        <c:auto val="0"/>
        <c:lblAlgn val="ctr"/>
        <c:lblOffset val="100"/>
        <c:tickLblSkip val="1"/>
        <c:noMultiLvlLbl val="0"/>
      </c:catAx>
      <c:valAx>
        <c:axId val="109444096"/>
        <c:scaling>
          <c:orientation val="minMax"/>
        </c:scaling>
        <c:delete val="0"/>
        <c:axPos val="l"/>
        <c:min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/>
                  <a:t>Velocity</a:t>
                </a:r>
                <a:r>
                  <a:rPr lang="en-GB" baseline="0"/>
                  <a:t> (m/s)</a:t>
                </a:r>
                <a:endParaRPr lang="en-GB"/>
              </a:p>
            </c:rich>
          </c:tx>
          <c:overlay val="0"/>
        </c:title>
        <c:numFmt formatCode="General" sourceLinked="1"/>
        <c:majorTickMark val="out"/>
        <c:minorTickMark val="out"/>
        <c:tickLblPos val="nextTo"/>
        <c:crossAx val="109442176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 </a:t>
            </a:r>
            <a:r>
              <a:rPr lang="en-US" sz="1800" b="1" i="0" baseline="0" dirty="0">
                <a:effectLst/>
              </a:rPr>
              <a:t>Velocity against time for a model train</a:t>
            </a:r>
            <a:endParaRPr lang="en-ES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ES"/>
        </a:p>
      </c:txPr>
    </c:title>
    <c:autoTitleDeleted val="0"/>
    <c:plotArea>
      <c:layout>
        <c:manualLayout>
          <c:layoutTarget val="inner"/>
          <c:xMode val="edge"/>
          <c:yMode val="edge"/>
          <c:x val="6.6922734864753475E-2"/>
          <c:y val="0.13046886184681461"/>
          <c:w val="0.90897258193965424"/>
          <c:h val="0.86009454784061079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'data for graphs'!$G$3:$G$18</c:f>
              <c:numCache>
                <c:formatCode>General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numCache>
            </c:numRef>
          </c:xVal>
          <c:yVal>
            <c:numRef>
              <c:f>'data for graphs'!$H$3:$H$18</c:f>
              <c:numCache>
                <c:formatCode>General</c:formatCode>
                <c:ptCount val="16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-1</c:v>
                </c:pt>
                <c:pt idx="9">
                  <c:v>-2</c:v>
                </c:pt>
                <c:pt idx="10">
                  <c:v>-3</c:v>
                </c:pt>
                <c:pt idx="11">
                  <c:v>-3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141-4C4F-9CD8-0D6E0A2DCF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83074335"/>
        <c:axId val="983408847"/>
      </c:scatterChart>
      <c:valAx>
        <c:axId val="9830743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 i="0" baseline="0">
                    <a:effectLst/>
                  </a:rPr>
                  <a:t>time in seconds (s)</a:t>
                </a:r>
                <a:endParaRPr lang="en-ES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E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ES"/>
          </a:p>
        </c:txPr>
        <c:crossAx val="983408847"/>
        <c:crosses val="autoZero"/>
        <c:crossBetween val="midCat"/>
      </c:valAx>
      <c:valAx>
        <c:axId val="9834088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 i="0" baseline="0">
                    <a:effectLst/>
                  </a:rPr>
                  <a:t>velocity  of train (m/s)</a:t>
                </a:r>
                <a:endParaRPr lang="en-ES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E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ES"/>
          </a:p>
        </c:txPr>
        <c:crossAx val="983074335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E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Displacement</a:t>
            </a:r>
            <a:r>
              <a:rPr lang="en-US" sz="1600" baseline="0" dirty="0"/>
              <a:t> against time for a truck at a loading station</a:t>
            </a:r>
            <a:endParaRPr lang="en-US" sz="16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'[Chart in Microsoft Word]Sheet2'!$B$1</c:f>
              <c:strCache>
                <c:ptCount val="1"/>
                <c:pt idx="0">
                  <c:v>Column2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'[Chart in Microsoft Word]Sheet2'!$A$2:$A$17</c:f>
              <c:numCache>
                <c:formatCode>General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</c:numCache>
            </c:numRef>
          </c:xVal>
          <c:yVal>
            <c:numRef>
              <c:f>'[Chart in Microsoft Word]Sheet2'!$B$2:$B$17</c:f>
              <c:numCache>
                <c:formatCode>General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0</c:v>
                </c:pt>
                <c:pt idx="7">
                  <c:v>-1.5</c:v>
                </c:pt>
                <c:pt idx="8">
                  <c:v>-3</c:v>
                </c:pt>
                <c:pt idx="9">
                  <c:v>-3</c:v>
                </c:pt>
                <c:pt idx="10">
                  <c:v>-3</c:v>
                </c:pt>
                <c:pt idx="11">
                  <c:v>-3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EF8-4562-85F4-F3A9DE5178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14413712"/>
        <c:axId val="714414040"/>
      </c:scatterChart>
      <c:valAx>
        <c:axId val="7144137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in seconds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E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ES"/>
          </a:p>
        </c:txPr>
        <c:crossAx val="714414040"/>
        <c:crosses val="autoZero"/>
        <c:crossBetween val="midCat"/>
      </c:valAx>
      <c:valAx>
        <c:axId val="714414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displacement from the</a:t>
                </a:r>
                <a:r>
                  <a:rPr lang="en-US" baseline="0" dirty="0"/>
                  <a:t> </a:t>
                </a:r>
                <a:r>
                  <a:rPr lang="en-US" dirty="0"/>
                  <a:t>(start point) in cm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E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ES"/>
          </a:p>
        </c:txPr>
        <c:crossAx val="71441371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E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CE4C-7E12-465A-924B-C5A80CCE7A42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C629-1009-4CF9-805F-CA775AFC4A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356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CE4C-7E12-465A-924B-C5A80CCE7A42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C629-1009-4CF9-805F-CA775AFC4A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765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CE4C-7E12-465A-924B-C5A80CCE7A42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C629-1009-4CF9-805F-CA775AFC4A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60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CE4C-7E12-465A-924B-C5A80CCE7A42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C629-1009-4CF9-805F-CA775AFC4A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389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CE4C-7E12-465A-924B-C5A80CCE7A42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C629-1009-4CF9-805F-CA775AFC4A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023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CE4C-7E12-465A-924B-C5A80CCE7A42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C629-1009-4CF9-805F-CA775AFC4A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187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CE4C-7E12-465A-924B-C5A80CCE7A42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C629-1009-4CF9-805F-CA775AFC4A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165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CE4C-7E12-465A-924B-C5A80CCE7A42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C629-1009-4CF9-805F-CA775AFC4A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257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CE4C-7E12-465A-924B-C5A80CCE7A42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C629-1009-4CF9-805F-CA775AFC4A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932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CE4C-7E12-465A-924B-C5A80CCE7A42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C629-1009-4CF9-805F-CA775AFC4A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412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CE4C-7E12-465A-924B-C5A80CCE7A42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C629-1009-4CF9-805F-CA775AFC4A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708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CE4C-7E12-465A-924B-C5A80CCE7A42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BC629-1009-4CF9-805F-CA775AFC4A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387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D83A6-D672-A52C-C540-6F31DDE8AD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27584" y="228600"/>
            <a:ext cx="7325816" cy="685800"/>
          </a:xfrm>
        </p:spPr>
        <p:txBody>
          <a:bodyPr>
            <a:no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a) Which car has the greatest acceleration?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b) Calculate the acceleration of each car over the 8 seconds shown on the graph?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c) find the average velocity of each car during the 8 seconds shown?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7C39B1B5-17BA-2DAE-27BB-A15C9A698387}"/>
              </a:ext>
            </a:extLst>
          </p:cNvPr>
          <p:cNvSpPr txBox="1">
            <a:spLocks/>
          </p:cNvSpPr>
          <p:nvPr/>
        </p:nvSpPr>
        <p:spPr bwMode="auto">
          <a:xfrm>
            <a:off x="971600" y="4797152"/>
            <a:ext cx="8253815" cy="156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a)The velocity time graph for car A is has a greater gradient so A has the largest acceleration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b) the velocity of A increases from 0 to 4 in 8 seconds, so the acceleration is a = ∆v/∆t = 4/8 = 0.5 m/s</a:t>
            </a:r>
            <a:r>
              <a:rPr lang="en-GB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 the velocity of B increases from 1 to 3 in 8 seconds, so the acceleration is a = ∆v/∆t = 2/8 = 0.25 m/s</a:t>
            </a:r>
            <a:r>
              <a:rPr lang="en-GB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c) the average velocity of A is (0+4)/2= 2m/s</a:t>
            </a:r>
            <a:b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   the average velocity of B is (1+3)/2 = 2m/s, so they have the same average velocity.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A300D0E-0ADB-9B74-3212-94A7DA2603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8055" y="980729"/>
            <a:ext cx="4945688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274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F57B2218-2FB8-4E43-ACA4-6D74A05DAD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6325185"/>
              </p:ext>
            </p:extLst>
          </p:nvPr>
        </p:nvGraphicFramePr>
        <p:xfrm>
          <a:off x="755576" y="116632"/>
          <a:ext cx="7128792" cy="46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D9EAF46-87C4-41D2-BC5F-4A42E66C2CD6}"/>
              </a:ext>
            </a:extLst>
          </p:cNvPr>
          <p:cNvSpPr txBox="1"/>
          <p:nvPr/>
        </p:nvSpPr>
        <p:spPr>
          <a:xfrm>
            <a:off x="755576" y="4725144"/>
            <a:ext cx="7956376" cy="13478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Say what the car was doing during each part of the journey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Calculate the acceleration for each part of the journey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does a negative velocity mean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does a negative acceleration mean</a:t>
            </a:r>
          </a:p>
        </p:txBody>
      </p:sp>
    </p:spTree>
    <p:extLst>
      <p:ext uri="{BB962C8B-B14F-4D97-AF65-F5344CB8AC3E}">
        <p14:creationId xmlns:p14="http://schemas.microsoft.com/office/powerpoint/2010/main" val="326021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D83A6-D672-A52C-C540-6F31DDE8AD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1560" y="228600"/>
            <a:ext cx="7846640" cy="2133600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Show the displacement of the model electric train during the first 5 seconds is 7m.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describe the motion during the first five seconds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Calculate the acceleration that takes place between t = 0 and t = 1 second?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what is the acceleration between time 1 to 3 seconds?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what is the velocity between time 1 to 3 seconds?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Calculate the acceleration that takes place between t = 3 and t = 5 second?, what does the negative sign mean?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Does the model electric train get back to the station after 11.5 seconds?</a:t>
            </a:r>
          </a:p>
          <a:p>
            <a:pPr marL="342900" indent="-342900">
              <a:buFont typeface="+mj-lt"/>
              <a:buAutoNum type="arabicPeriod"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5F119A8-94D2-F7F7-E196-2BA5CB55DB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943005"/>
              </p:ext>
            </p:extLst>
          </p:nvPr>
        </p:nvGraphicFramePr>
        <p:xfrm>
          <a:off x="445218" y="2362200"/>
          <a:ext cx="8253564" cy="4019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3092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F4EB4DF-3E97-4284-B9F1-EE25E10F54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5387883"/>
              </p:ext>
            </p:extLst>
          </p:nvPr>
        </p:nvGraphicFramePr>
        <p:xfrm>
          <a:off x="827584" y="188640"/>
          <a:ext cx="748883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B8DD510-ADB9-40EB-A387-E13ABB55B2D5}"/>
              </a:ext>
            </a:extLst>
          </p:cNvPr>
          <p:cNvSpPr txBox="1"/>
          <p:nvPr/>
        </p:nvSpPr>
        <p:spPr>
          <a:xfrm>
            <a:off x="1115616" y="4797152"/>
            <a:ext cx="7200800" cy="17745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Say what the truck was doing during each part of the journey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Calculate the 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velocity during each section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Sketch a velocity time graph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does a negative 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displacement 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mean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does a negative 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velocity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mean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 the description you made at the start</a:t>
            </a:r>
          </a:p>
        </p:txBody>
      </p:sp>
    </p:spTree>
    <p:extLst>
      <p:ext uri="{BB962C8B-B14F-4D97-AF65-F5344CB8AC3E}">
        <p14:creationId xmlns:p14="http://schemas.microsoft.com/office/powerpoint/2010/main" val="196675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4854d88-095b-4f9a-9d1a-1c7cc458da26">
      <Terms xmlns="http://schemas.microsoft.com/office/infopath/2007/PartnerControls"/>
    </lcf76f155ced4ddcb4097134ff3c332f>
    <TaxCatchAll xmlns="73e0f4ec-cfea-449c-886d-26994f9211c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A2DA22A75A1E4C9ADC582ACF27B8D5" ma:contentTypeVersion="18" ma:contentTypeDescription="Create a new document." ma:contentTypeScope="" ma:versionID="ee3b3b481fedf1a5cbd116d7e84dc147">
  <xsd:schema xmlns:xsd="http://www.w3.org/2001/XMLSchema" xmlns:xs="http://www.w3.org/2001/XMLSchema" xmlns:p="http://schemas.microsoft.com/office/2006/metadata/properties" xmlns:ns2="24854d88-095b-4f9a-9d1a-1c7cc458da26" xmlns:ns3="73e0f4ec-cfea-449c-886d-26994f9211c4" targetNamespace="http://schemas.microsoft.com/office/2006/metadata/properties" ma:root="true" ma:fieldsID="47c5132ec9100a0d16d7f3ab2f968b18" ns2:_="" ns3:_="">
    <xsd:import namespace="24854d88-095b-4f9a-9d1a-1c7cc458da26"/>
    <xsd:import namespace="73e0f4ec-cfea-449c-886d-26994f9211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854d88-095b-4f9a-9d1a-1c7cc458da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0ca65ec-1a55-4fb1-b428-e79d7194c6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e0f4ec-cfea-449c-886d-26994f9211c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081d81d-bd6a-4d1d-892d-33407b7c265b}" ma:internalName="TaxCatchAll" ma:showField="CatchAllData" ma:web="73e0f4ec-cfea-449c-886d-26994f9211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8A491D-BA93-413E-9486-3BF02D86E6BC}">
  <ds:schemaRefs>
    <ds:schemaRef ds:uri="http://schemas.microsoft.com/office/2006/metadata/properties"/>
    <ds:schemaRef ds:uri="http://schemas.microsoft.com/office/infopath/2007/PartnerControls"/>
    <ds:schemaRef ds:uri="24854d88-095b-4f9a-9d1a-1c7cc458da26"/>
    <ds:schemaRef ds:uri="73e0f4ec-cfea-449c-886d-26994f9211c4"/>
  </ds:schemaRefs>
</ds:datastoreItem>
</file>

<file path=customXml/itemProps2.xml><?xml version="1.0" encoding="utf-8"?>
<ds:datastoreItem xmlns:ds="http://schemas.openxmlformats.org/officeDocument/2006/customXml" ds:itemID="{2D10FA4B-0AB4-4F90-9F8F-7A3B287CC6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1B1669-252B-4055-B047-AB58AC9235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854d88-095b-4f9a-9d1a-1c7cc458da26"/>
    <ds:schemaRef ds:uri="73e0f4ec-cfea-449c-886d-26994f9211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1119</TotalTime>
  <Words>413</Words>
  <Application>Microsoft Office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 the speed every five spaces:-</dc:title>
  <dc:creator>Martin Timothy Lane</dc:creator>
  <cp:lastModifiedBy>Graeme Hall</cp:lastModifiedBy>
  <cp:revision>10</cp:revision>
  <dcterms:created xsi:type="dcterms:W3CDTF">2016-09-29T13:36:11Z</dcterms:created>
  <dcterms:modified xsi:type="dcterms:W3CDTF">2025-04-21T09:39:38Z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0x010100BAA2DA22A75A1E4C9ADC582ACF27B8D5</vt:lpwstr>
  </property>
</Properties>
</file>